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ora Semi Bold"/>
      <p:regular r:id="rId15"/>
    </p:embeddedFont>
    <p:embeddedFont>
      <p:font typeface="Sora Semi Bold"/>
      <p:regular r:id="rId16"/>
    </p:embeddedFont>
    <p:embeddedFont>
      <p:font typeface="Sora Light"/>
      <p:regular r:id="rId17"/>
    </p:embeddedFont>
    <p:embeddedFont>
      <p:font typeface="Sora Ligh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531620"/>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Robust Data Hiding Using Inverse Gradient Attention</a:t>
            </a:r>
            <a:endParaRPr lang="en-US" sz="4450" dirty="0"/>
          </a:p>
        </p:txBody>
      </p:sp>
      <p:sp>
        <p:nvSpPr>
          <p:cNvPr id="4" name="Text 1"/>
          <p:cNvSpPr/>
          <p:nvPr/>
        </p:nvSpPr>
        <p:spPr>
          <a:xfrm>
            <a:off x="6244709" y="3994666"/>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This presentation introduces a novel deep data hiding scheme that leverages Inverse Gradient Attention (IGA) to enhance robustness and capacity. We explore how this method outperforms existing deep learning-based approaches by intelligently assigning attention weights to pixels, ensuring data recovery even under various distortions.</a:t>
            </a:r>
            <a:endParaRPr lang="en-US" sz="1700" dirty="0"/>
          </a:p>
        </p:txBody>
      </p:sp>
      <p:sp>
        <p:nvSpPr>
          <p:cNvPr id="5" name="Shape 2"/>
          <p:cNvSpPr/>
          <p:nvPr/>
        </p:nvSpPr>
        <p:spPr>
          <a:xfrm>
            <a:off x="6244709" y="6334839"/>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52329" y="6342459"/>
            <a:ext cx="331351" cy="331351"/>
          </a:xfrm>
          <a:prstGeom prst="rect">
            <a:avLst/>
          </a:prstGeom>
        </p:spPr>
      </p:pic>
      <p:sp>
        <p:nvSpPr>
          <p:cNvPr id="7" name="Text 3"/>
          <p:cNvSpPr/>
          <p:nvPr/>
        </p:nvSpPr>
        <p:spPr>
          <a:xfrm>
            <a:off x="6699528" y="6318647"/>
            <a:ext cx="3232190" cy="379214"/>
          </a:xfrm>
          <a:prstGeom prst="rect">
            <a:avLst/>
          </a:prstGeom>
          <a:noFill/>
          <a:ln/>
        </p:spPr>
        <p:txBody>
          <a:bodyPr wrap="none" lIns="0" tIns="0" rIns="0" bIns="0" rtlCol="0" anchor="t"/>
          <a:lstStyle/>
          <a:p>
            <a:pPr algn="l" indent="0" marL="0">
              <a:lnSpc>
                <a:spcPts val="2950"/>
              </a:lnSpc>
              <a:buNone/>
            </a:pPr>
            <a:r>
              <a:rPr lang="en-US" sz="2100" b="1" dirty="0">
                <a:solidFill>
                  <a:srgbClr val="3B3535"/>
                </a:solidFill>
                <a:latin typeface="Sora Bold" pitchFamily="34" charset="0"/>
                <a:ea typeface="Sora Bold" pitchFamily="34" charset="-122"/>
                <a:cs typeface="Sora Bold" pitchFamily="34" charset="-120"/>
              </a:rPr>
              <a:t>by PAVAN ARAVAPALLI</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92843"/>
            <a:ext cx="8001595"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Understanding Data Hiding</a:t>
            </a:r>
            <a:endParaRPr lang="en-US" sz="4450" dirty="0"/>
          </a:p>
        </p:txBody>
      </p:sp>
      <p:sp>
        <p:nvSpPr>
          <p:cNvPr id="3" name="Text 1"/>
          <p:cNvSpPr/>
          <p:nvPr/>
        </p:nvSpPr>
        <p:spPr>
          <a:xfrm>
            <a:off x="758309" y="304704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Sora Semi Bold" pitchFamily="34" charset="0"/>
                <a:ea typeface="Sora Semi Bold" pitchFamily="34" charset="-122"/>
                <a:cs typeface="Sora Semi Bold" pitchFamily="34" charset="-120"/>
              </a:rPr>
              <a:t>Core Purpose</a:t>
            </a:r>
            <a:endParaRPr lang="en-US" sz="2200" dirty="0"/>
          </a:p>
        </p:txBody>
      </p:sp>
      <p:sp>
        <p:nvSpPr>
          <p:cNvPr id="4" name="Text 2"/>
          <p:cNvSpPr/>
          <p:nvPr/>
        </p:nvSpPr>
        <p:spPr>
          <a:xfrm>
            <a:off x="758309" y="3619857"/>
            <a:ext cx="629257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Data hiding embeds information into cover media like images without noticeable perceptual changes. The hidden messages must be robustly reconstructable even after intentional distortions.</a:t>
            </a:r>
            <a:endParaRPr lang="en-US" sz="1700" dirty="0"/>
          </a:p>
        </p:txBody>
      </p:sp>
      <p:sp>
        <p:nvSpPr>
          <p:cNvPr id="5" name="Text 3"/>
          <p:cNvSpPr/>
          <p:nvPr/>
        </p:nvSpPr>
        <p:spPr>
          <a:xfrm>
            <a:off x="758309" y="5201603"/>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This field encompasses digital watermarking for intellectual property protection and steganography for encrypted transmission.</a:t>
            </a:r>
            <a:endParaRPr lang="en-US" sz="1700" dirty="0"/>
          </a:p>
        </p:txBody>
      </p:sp>
      <p:sp>
        <p:nvSpPr>
          <p:cNvPr id="6" name="Text 4"/>
          <p:cNvSpPr/>
          <p:nvPr/>
        </p:nvSpPr>
        <p:spPr>
          <a:xfrm>
            <a:off x="7587139" y="304704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Sora Semi Bold" pitchFamily="34" charset="0"/>
                <a:ea typeface="Sora Semi Bold" pitchFamily="34" charset="-122"/>
                <a:cs typeface="Sora Semi Bold" pitchFamily="34" charset="-120"/>
              </a:rPr>
              <a:t>Key Metrics</a:t>
            </a:r>
            <a:endParaRPr lang="en-US" sz="2200" dirty="0"/>
          </a:p>
        </p:txBody>
      </p:sp>
      <p:sp>
        <p:nvSpPr>
          <p:cNvPr id="7" name="Text 5"/>
          <p:cNvSpPr/>
          <p:nvPr/>
        </p:nvSpPr>
        <p:spPr>
          <a:xfrm>
            <a:off x="7587139" y="3619857"/>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Robustness:</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 Reliability of message reconstruction under image transformations.</a:t>
            </a:r>
            <a:endParaRPr lang="en-US" sz="1700" dirty="0"/>
          </a:p>
        </p:txBody>
      </p:sp>
      <p:sp>
        <p:nvSpPr>
          <p:cNvPr id="8" name="Text 6"/>
          <p:cNvSpPr/>
          <p:nvPr/>
        </p:nvSpPr>
        <p:spPr>
          <a:xfrm>
            <a:off x="7587139" y="4389001"/>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Imperceptibility:</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 Similarity between the cover and encoded image.</a:t>
            </a:r>
            <a:endParaRPr lang="en-US" sz="1700" dirty="0"/>
          </a:p>
        </p:txBody>
      </p:sp>
      <p:sp>
        <p:nvSpPr>
          <p:cNvPr id="9" name="Text 7"/>
          <p:cNvSpPr/>
          <p:nvPr/>
        </p:nvSpPr>
        <p:spPr>
          <a:xfrm>
            <a:off x="7587139" y="5158145"/>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Capacity:</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 Amount of information embedded.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90428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Introducing Inverse Gradient Attention (IGA)</a:t>
            </a:r>
            <a:endParaRPr lang="en-US" sz="4450" dirty="0"/>
          </a:p>
        </p:txBody>
      </p:sp>
      <p:sp>
        <p:nvSpPr>
          <p:cNvPr id="4" name="Text 1"/>
          <p:cNvSpPr/>
          <p:nvPr/>
        </p:nvSpPr>
        <p:spPr>
          <a:xfrm>
            <a:off x="6244709" y="3654623"/>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Our novel deep data hiding scheme, Inverse Gradient Attention (IGA), combines the attention mechanism to assign different attention weights to pixels. This allows the model to spotlight pixels with more robustness for data hiding.</a:t>
            </a:r>
            <a:endParaRPr lang="en-US" sz="1700" dirty="0"/>
          </a:p>
        </p:txBody>
      </p:sp>
      <p:sp>
        <p:nvSpPr>
          <p:cNvPr id="5" name="Text 2"/>
          <p:cNvSpPr/>
          <p:nvPr/>
        </p:nvSpPr>
        <p:spPr>
          <a:xfrm>
            <a:off x="6244709" y="5285184"/>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IGA mask is derived from pixel gradients towards message reconstruction, avoiding extra parameters and offering greater explainability than black-box models.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90428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Proposed Model Architecture</a:t>
            </a:r>
            <a:endParaRPr lang="en-US" sz="4450" dirty="0"/>
          </a:p>
        </p:txBody>
      </p:sp>
      <p:sp>
        <p:nvSpPr>
          <p:cNvPr id="4" name="Text 1"/>
          <p:cNvSpPr/>
          <p:nvPr/>
        </p:nvSpPr>
        <p:spPr>
          <a:xfrm>
            <a:off x="758309" y="3654623"/>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Our model enhances the classic Encoder-Decoder framework with two novel components: a message coding module and an inverse gradient attention module.</a:t>
            </a:r>
            <a:endParaRPr lang="en-US" sz="1700" dirty="0"/>
          </a:p>
        </p:txBody>
      </p:sp>
      <p:sp>
        <p:nvSpPr>
          <p:cNvPr id="5" name="Text 2"/>
          <p:cNvSpPr/>
          <p:nvPr/>
        </p:nvSpPr>
        <p:spPr>
          <a:xfrm>
            <a:off x="758309" y="4938474"/>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message coding module compresses lengthy binary messages into real-value representations, improving capacity and robustness. The inverse gradient attention module identifies robust pixels for data hiding, offering interpretability without additional parameters.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961448"/>
            <a:ext cx="10265331"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Message Coding Module Explained</a:t>
            </a:r>
            <a:endParaRPr lang="en-US" sz="4450" dirty="0"/>
          </a:p>
        </p:txBody>
      </p:sp>
      <p:sp>
        <p:nvSpPr>
          <p:cNvPr id="4" name="Text 1"/>
          <p:cNvSpPr/>
          <p:nvPr/>
        </p:nvSpPr>
        <p:spPr>
          <a:xfrm>
            <a:off x="758309" y="4999077"/>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To enhance capacity and imperceptibility, we introduce a message coding module. This module maps lengthy binary messages into a more condensed real-value representation before embedding.</a:t>
            </a:r>
            <a:endParaRPr lang="en-US" sz="1700" dirty="0"/>
          </a:p>
        </p:txBody>
      </p:sp>
      <p:sp>
        <p:nvSpPr>
          <p:cNvPr id="5" name="Text 2"/>
          <p:cNvSpPr/>
          <p:nvPr/>
        </p:nvSpPr>
        <p:spPr>
          <a:xfrm>
            <a:off x="758309" y="5936218"/>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Utilizing a symmetric encoder-decoder structure with multi-layer perceptrons (MLPs), it reduces disturbance and allows for embedding more information. This differs from channel coding by focusing on dimension reduction for capacity, not just redundancy.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2554" y="719018"/>
            <a:ext cx="5652968" cy="406598"/>
          </a:xfrm>
          <a:prstGeom prst="rect">
            <a:avLst/>
          </a:prstGeom>
          <a:noFill/>
          <a:ln/>
        </p:spPr>
        <p:txBody>
          <a:bodyPr wrap="none" lIns="0" tIns="0" rIns="0" bIns="0" rtlCol="0" anchor="t"/>
          <a:lstStyle/>
          <a:p>
            <a:pPr algn="l" indent="0" marL="0">
              <a:lnSpc>
                <a:spcPts val="3200"/>
              </a:lnSpc>
              <a:buNone/>
            </a:pPr>
            <a:r>
              <a:rPr lang="en-US" sz="2550" dirty="0">
                <a:solidFill>
                  <a:srgbClr val="1F1E1E"/>
                </a:solidFill>
                <a:latin typeface="Sora Semi Bold" pitchFamily="34" charset="0"/>
                <a:ea typeface="Sora Semi Bold" pitchFamily="34" charset="-122"/>
                <a:cs typeface="Sora Semi Bold" pitchFamily="34" charset="-120"/>
              </a:rPr>
              <a:t>Experimental Results: Robustness</a:t>
            </a:r>
            <a:endParaRPr lang="en-US" sz="2550" dirty="0"/>
          </a:p>
        </p:txBody>
      </p:sp>
      <p:sp>
        <p:nvSpPr>
          <p:cNvPr id="3" name="Text 1"/>
          <p:cNvSpPr/>
          <p:nvPr/>
        </p:nvSpPr>
        <p:spPr>
          <a:xfrm>
            <a:off x="432554" y="1372791"/>
            <a:ext cx="13765292" cy="395288"/>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Our IGA model consistently outperforms mainstream data hiding methods across various message lengths and image distortions on both COCO and DIV2K datasets. Notably, for longer messages (k=90), our model shows significant improvement in robustness.</a:t>
            </a:r>
            <a:endParaRPr lang="en-US" sz="950" dirty="0"/>
          </a:p>
        </p:txBody>
      </p:sp>
      <p:sp>
        <p:nvSpPr>
          <p:cNvPr id="4" name="Text 2"/>
          <p:cNvSpPr/>
          <p:nvPr/>
        </p:nvSpPr>
        <p:spPr>
          <a:xfrm>
            <a:off x="432554" y="1907024"/>
            <a:ext cx="13765292"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This demonstrates the effectiveness of our inverse gradient attention mechanism in identifying and utilizing robust pixels for message embedding, surpassing traditional black-box attention models.</a:t>
            </a:r>
            <a:endParaRPr lang="en-US" sz="950" dirty="0"/>
          </a:p>
        </p:txBody>
      </p:sp>
      <p:sp>
        <p:nvSpPr>
          <p:cNvPr id="5" name="Shape 3"/>
          <p:cNvSpPr/>
          <p:nvPr/>
        </p:nvSpPr>
        <p:spPr>
          <a:xfrm>
            <a:off x="432554" y="2243614"/>
            <a:ext cx="13765292" cy="5266849"/>
          </a:xfrm>
          <a:prstGeom prst="roundRect">
            <a:avLst>
              <a:gd name="adj" fmla="val 986"/>
            </a:avLst>
          </a:prstGeom>
          <a:noFill/>
          <a:ln w="7620">
            <a:solidFill>
              <a:srgbClr val="000000">
                <a:alpha val="8000"/>
              </a:srgbClr>
            </a:solidFill>
            <a:prstDash val="solid"/>
          </a:ln>
        </p:spPr>
      </p:sp>
      <p:sp>
        <p:nvSpPr>
          <p:cNvPr id="6" name="Shape 4"/>
          <p:cNvSpPr/>
          <p:nvPr/>
        </p:nvSpPr>
        <p:spPr>
          <a:xfrm>
            <a:off x="440174" y="2251234"/>
            <a:ext cx="13750052" cy="360998"/>
          </a:xfrm>
          <a:prstGeom prst="rect">
            <a:avLst/>
          </a:prstGeom>
          <a:solidFill>
            <a:srgbClr val="FFFFFF">
              <a:alpha val="4000"/>
            </a:srgbClr>
          </a:solidFill>
          <a:ln/>
        </p:spPr>
      </p:sp>
      <p:sp>
        <p:nvSpPr>
          <p:cNvPr id="7" name="Text 5"/>
          <p:cNvSpPr/>
          <p:nvPr/>
        </p:nvSpPr>
        <p:spPr>
          <a:xfrm>
            <a:off x="565428" y="2332911"/>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8" name="Text 6"/>
          <p:cNvSpPr/>
          <p:nvPr/>
        </p:nvSpPr>
        <p:spPr>
          <a:xfrm>
            <a:off x="1428512" y="233291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Methods</a:t>
            </a:r>
            <a:endParaRPr lang="en-US" sz="950" dirty="0"/>
          </a:p>
        </p:txBody>
      </p:sp>
      <p:sp>
        <p:nvSpPr>
          <p:cNvPr id="9" name="Text 7"/>
          <p:cNvSpPr/>
          <p:nvPr/>
        </p:nvSpPr>
        <p:spPr>
          <a:xfrm>
            <a:off x="2287786" y="233291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COCO</a:t>
            </a:r>
            <a:endParaRPr lang="en-US" sz="950" dirty="0"/>
          </a:p>
        </p:txBody>
      </p:sp>
      <p:sp>
        <p:nvSpPr>
          <p:cNvPr id="10" name="Text 8"/>
          <p:cNvSpPr/>
          <p:nvPr/>
        </p:nvSpPr>
        <p:spPr>
          <a:xfrm>
            <a:off x="3147060"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1" name="Text 9"/>
          <p:cNvSpPr/>
          <p:nvPr/>
        </p:nvSpPr>
        <p:spPr>
          <a:xfrm>
            <a:off x="4006334"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2" name="Text 10"/>
          <p:cNvSpPr/>
          <p:nvPr/>
        </p:nvSpPr>
        <p:spPr>
          <a:xfrm>
            <a:off x="4865608"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3" name="Text 11"/>
          <p:cNvSpPr/>
          <p:nvPr/>
        </p:nvSpPr>
        <p:spPr>
          <a:xfrm>
            <a:off x="5724882"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4" name="Text 12"/>
          <p:cNvSpPr/>
          <p:nvPr/>
        </p:nvSpPr>
        <p:spPr>
          <a:xfrm>
            <a:off x="6584156"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5" name="Text 13"/>
          <p:cNvSpPr/>
          <p:nvPr/>
        </p:nvSpPr>
        <p:spPr>
          <a:xfrm>
            <a:off x="7443430"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6" name="Text 14"/>
          <p:cNvSpPr/>
          <p:nvPr/>
        </p:nvSpPr>
        <p:spPr>
          <a:xfrm>
            <a:off x="8302704" y="233291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DIV2K</a:t>
            </a:r>
            <a:endParaRPr lang="en-US" sz="950" dirty="0"/>
          </a:p>
        </p:txBody>
      </p:sp>
      <p:sp>
        <p:nvSpPr>
          <p:cNvPr id="17" name="Text 15"/>
          <p:cNvSpPr/>
          <p:nvPr/>
        </p:nvSpPr>
        <p:spPr>
          <a:xfrm>
            <a:off x="9161978"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8" name="Text 16"/>
          <p:cNvSpPr/>
          <p:nvPr/>
        </p:nvSpPr>
        <p:spPr>
          <a:xfrm>
            <a:off x="10021253"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9" name="Text 17"/>
          <p:cNvSpPr/>
          <p:nvPr/>
        </p:nvSpPr>
        <p:spPr>
          <a:xfrm>
            <a:off x="10880527"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0" name="Text 18"/>
          <p:cNvSpPr/>
          <p:nvPr/>
        </p:nvSpPr>
        <p:spPr>
          <a:xfrm>
            <a:off x="11739801"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1" name="Text 19"/>
          <p:cNvSpPr/>
          <p:nvPr/>
        </p:nvSpPr>
        <p:spPr>
          <a:xfrm>
            <a:off x="12599075" y="2332911"/>
            <a:ext cx="60448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2" name="Text 20"/>
          <p:cNvSpPr/>
          <p:nvPr/>
        </p:nvSpPr>
        <p:spPr>
          <a:xfrm>
            <a:off x="13458349" y="2332911"/>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3" name="Shape 21"/>
          <p:cNvSpPr/>
          <p:nvPr/>
        </p:nvSpPr>
        <p:spPr>
          <a:xfrm>
            <a:off x="440174" y="2612231"/>
            <a:ext cx="13750052" cy="360998"/>
          </a:xfrm>
          <a:prstGeom prst="rect">
            <a:avLst/>
          </a:prstGeom>
          <a:solidFill>
            <a:srgbClr val="000000">
              <a:alpha val="4000"/>
            </a:srgbClr>
          </a:solidFill>
          <a:ln/>
        </p:spPr>
      </p:sp>
      <p:sp>
        <p:nvSpPr>
          <p:cNvPr id="24" name="Text 22"/>
          <p:cNvSpPr/>
          <p:nvPr/>
        </p:nvSpPr>
        <p:spPr>
          <a:xfrm>
            <a:off x="565428" y="2693908"/>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5" name="Text 23"/>
          <p:cNvSpPr/>
          <p:nvPr/>
        </p:nvSpPr>
        <p:spPr>
          <a:xfrm>
            <a:off x="1428512"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k</a:t>
            </a:r>
            <a:endParaRPr lang="en-US" sz="950" dirty="0"/>
          </a:p>
        </p:txBody>
      </p:sp>
      <p:sp>
        <p:nvSpPr>
          <p:cNvPr id="26" name="Text 24"/>
          <p:cNvSpPr/>
          <p:nvPr/>
        </p:nvSpPr>
        <p:spPr>
          <a:xfrm>
            <a:off x="2287786"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Identity</a:t>
            </a:r>
            <a:endParaRPr lang="en-US" sz="950" dirty="0"/>
          </a:p>
        </p:txBody>
      </p:sp>
      <p:sp>
        <p:nvSpPr>
          <p:cNvPr id="27" name="Text 25"/>
          <p:cNvSpPr/>
          <p:nvPr/>
        </p:nvSpPr>
        <p:spPr>
          <a:xfrm>
            <a:off x="3147060"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Crop</a:t>
            </a:r>
            <a:endParaRPr lang="en-US" sz="950" dirty="0"/>
          </a:p>
        </p:txBody>
      </p:sp>
      <p:sp>
        <p:nvSpPr>
          <p:cNvPr id="28" name="Text 26"/>
          <p:cNvSpPr/>
          <p:nvPr/>
        </p:nvSpPr>
        <p:spPr>
          <a:xfrm>
            <a:off x="4006334"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Cropout</a:t>
            </a:r>
            <a:endParaRPr lang="en-US" sz="950" dirty="0"/>
          </a:p>
        </p:txBody>
      </p:sp>
      <p:sp>
        <p:nvSpPr>
          <p:cNvPr id="29" name="Text 27"/>
          <p:cNvSpPr/>
          <p:nvPr/>
        </p:nvSpPr>
        <p:spPr>
          <a:xfrm>
            <a:off x="4865608"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Dropout</a:t>
            </a:r>
            <a:endParaRPr lang="en-US" sz="950" dirty="0"/>
          </a:p>
        </p:txBody>
      </p:sp>
      <p:sp>
        <p:nvSpPr>
          <p:cNvPr id="30" name="Text 28"/>
          <p:cNvSpPr/>
          <p:nvPr/>
        </p:nvSpPr>
        <p:spPr>
          <a:xfrm>
            <a:off x="5724882"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Resize</a:t>
            </a:r>
            <a:endParaRPr lang="en-US" sz="950" dirty="0"/>
          </a:p>
        </p:txBody>
      </p:sp>
      <p:sp>
        <p:nvSpPr>
          <p:cNvPr id="31" name="Text 29"/>
          <p:cNvSpPr/>
          <p:nvPr/>
        </p:nvSpPr>
        <p:spPr>
          <a:xfrm>
            <a:off x="6584156"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Jpeg</a:t>
            </a:r>
            <a:endParaRPr lang="en-US" sz="950" dirty="0"/>
          </a:p>
        </p:txBody>
      </p:sp>
      <p:sp>
        <p:nvSpPr>
          <p:cNvPr id="32" name="Text 30"/>
          <p:cNvSpPr/>
          <p:nvPr/>
        </p:nvSpPr>
        <p:spPr>
          <a:xfrm>
            <a:off x="7443430"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CN</a:t>
            </a:r>
            <a:endParaRPr lang="en-US" sz="950" dirty="0"/>
          </a:p>
        </p:txBody>
      </p:sp>
      <p:sp>
        <p:nvSpPr>
          <p:cNvPr id="33" name="Text 31"/>
          <p:cNvSpPr/>
          <p:nvPr/>
        </p:nvSpPr>
        <p:spPr>
          <a:xfrm>
            <a:off x="8302704"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Identity</a:t>
            </a:r>
            <a:endParaRPr lang="en-US" sz="950" dirty="0"/>
          </a:p>
        </p:txBody>
      </p:sp>
      <p:sp>
        <p:nvSpPr>
          <p:cNvPr id="34" name="Text 32"/>
          <p:cNvSpPr/>
          <p:nvPr/>
        </p:nvSpPr>
        <p:spPr>
          <a:xfrm>
            <a:off x="9161978"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Crop</a:t>
            </a:r>
            <a:endParaRPr lang="en-US" sz="950" dirty="0"/>
          </a:p>
        </p:txBody>
      </p:sp>
      <p:sp>
        <p:nvSpPr>
          <p:cNvPr id="35" name="Text 33"/>
          <p:cNvSpPr/>
          <p:nvPr/>
        </p:nvSpPr>
        <p:spPr>
          <a:xfrm>
            <a:off x="10021253"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Cropout</a:t>
            </a:r>
            <a:endParaRPr lang="en-US" sz="950" dirty="0"/>
          </a:p>
        </p:txBody>
      </p:sp>
      <p:sp>
        <p:nvSpPr>
          <p:cNvPr id="36" name="Text 34"/>
          <p:cNvSpPr/>
          <p:nvPr/>
        </p:nvSpPr>
        <p:spPr>
          <a:xfrm>
            <a:off x="10880527"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Dropout</a:t>
            </a:r>
            <a:endParaRPr lang="en-US" sz="950" dirty="0"/>
          </a:p>
        </p:txBody>
      </p:sp>
      <p:sp>
        <p:nvSpPr>
          <p:cNvPr id="37" name="Text 35"/>
          <p:cNvSpPr/>
          <p:nvPr/>
        </p:nvSpPr>
        <p:spPr>
          <a:xfrm>
            <a:off x="11739801"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Resize</a:t>
            </a:r>
            <a:endParaRPr lang="en-US" sz="950" dirty="0"/>
          </a:p>
        </p:txBody>
      </p:sp>
      <p:sp>
        <p:nvSpPr>
          <p:cNvPr id="38" name="Text 36"/>
          <p:cNvSpPr/>
          <p:nvPr/>
        </p:nvSpPr>
        <p:spPr>
          <a:xfrm>
            <a:off x="12599075" y="269390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Jpeg</a:t>
            </a:r>
            <a:endParaRPr lang="en-US" sz="950" dirty="0"/>
          </a:p>
        </p:txBody>
      </p:sp>
      <p:sp>
        <p:nvSpPr>
          <p:cNvPr id="39" name="Text 37"/>
          <p:cNvSpPr/>
          <p:nvPr/>
        </p:nvSpPr>
        <p:spPr>
          <a:xfrm>
            <a:off x="13458349" y="2693908"/>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CN</a:t>
            </a:r>
            <a:endParaRPr lang="en-US" sz="950" dirty="0"/>
          </a:p>
        </p:txBody>
      </p:sp>
      <p:sp>
        <p:nvSpPr>
          <p:cNvPr id="40" name="Shape 38"/>
          <p:cNvSpPr/>
          <p:nvPr/>
        </p:nvSpPr>
        <p:spPr>
          <a:xfrm>
            <a:off x="440174" y="2973229"/>
            <a:ext cx="13750052" cy="360998"/>
          </a:xfrm>
          <a:prstGeom prst="rect">
            <a:avLst/>
          </a:prstGeom>
          <a:solidFill>
            <a:srgbClr val="FFFFFF">
              <a:alpha val="4000"/>
            </a:srgbClr>
          </a:solidFill>
          <a:ln/>
        </p:spPr>
      </p:sp>
      <p:sp>
        <p:nvSpPr>
          <p:cNvPr id="41" name="Text 39"/>
          <p:cNvSpPr/>
          <p:nvPr/>
        </p:nvSpPr>
        <p:spPr>
          <a:xfrm>
            <a:off x="565428" y="3054906"/>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HiDDeN</a:t>
            </a:r>
            <a:endParaRPr lang="en-US" sz="950" dirty="0"/>
          </a:p>
        </p:txBody>
      </p:sp>
      <p:sp>
        <p:nvSpPr>
          <p:cNvPr id="42" name="Text 40"/>
          <p:cNvSpPr/>
          <p:nvPr/>
        </p:nvSpPr>
        <p:spPr>
          <a:xfrm>
            <a:off x="1428512"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30</a:t>
            </a:r>
            <a:endParaRPr lang="en-US" sz="950" dirty="0"/>
          </a:p>
        </p:txBody>
      </p:sp>
      <p:sp>
        <p:nvSpPr>
          <p:cNvPr id="43" name="Text 41"/>
          <p:cNvSpPr/>
          <p:nvPr/>
        </p:nvSpPr>
        <p:spPr>
          <a:xfrm>
            <a:off x="2287786"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98.10</a:t>
            </a:r>
            <a:endParaRPr lang="en-US" sz="950" dirty="0"/>
          </a:p>
        </p:txBody>
      </p:sp>
      <p:sp>
        <p:nvSpPr>
          <p:cNvPr id="44" name="Text 42"/>
          <p:cNvSpPr/>
          <p:nvPr/>
        </p:nvSpPr>
        <p:spPr>
          <a:xfrm>
            <a:off x="3147060"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80.34</a:t>
            </a:r>
            <a:endParaRPr lang="en-US" sz="950" dirty="0"/>
          </a:p>
        </p:txBody>
      </p:sp>
      <p:sp>
        <p:nvSpPr>
          <p:cNvPr id="45" name="Text 43"/>
          <p:cNvSpPr/>
          <p:nvPr/>
        </p:nvSpPr>
        <p:spPr>
          <a:xfrm>
            <a:off x="4006334"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75.96</a:t>
            </a:r>
            <a:endParaRPr lang="en-US" sz="950" dirty="0"/>
          </a:p>
        </p:txBody>
      </p:sp>
      <p:sp>
        <p:nvSpPr>
          <p:cNvPr id="46" name="Text 44"/>
          <p:cNvSpPr/>
          <p:nvPr/>
        </p:nvSpPr>
        <p:spPr>
          <a:xfrm>
            <a:off x="4865608"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76.89</a:t>
            </a:r>
            <a:endParaRPr lang="en-US" sz="950" dirty="0"/>
          </a:p>
        </p:txBody>
      </p:sp>
      <p:sp>
        <p:nvSpPr>
          <p:cNvPr id="47" name="Text 45"/>
          <p:cNvSpPr/>
          <p:nvPr/>
        </p:nvSpPr>
        <p:spPr>
          <a:xfrm>
            <a:off x="5724882"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82.72</a:t>
            </a:r>
            <a:endParaRPr lang="en-US" sz="950" dirty="0"/>
          </a:p>
        </p:txBody>
      </p:sp>
      <p:sp>
        <p:nvSpPr>
          <p:cNvPr id="48" name="Text 46"/>
          <p:cNvSpPr/>
          <p:nvPr/>
        </p:nvSpPr>
        <p:spPr>
          <a:xfrm>
            <a:off x="6584156"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84.09</a:t>
            </a:r>
            <a:endParaRPr lang="en-US" sz="950" dirty="0"/>
          </a:p>
        </p:txBody>
      </p:sp>
      <p:sp>
        <p:nvSpPr>
          <p:cNvPr id="49" name="Text 47"/>
          <p:cNvSpPr/>
          <p:nvPr/>
        </p:nvSpPr>
        <p:spPr>
          <a:xfrm>
            <a:off x="7443430"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76.30</a:t>
            </a:r>
            <a:endParaRPr lang="en-US" sz="950" dirty="0"/>
          </a:p>
        </p:txBody>
      </p:sp>
      <p:sp>
        <p:nvSpPr>
          <p:cNvPr id="50" name="Text 48"/>
          <p:cNvSpPr/>
          <p:nvPr/>
        </p:nvSpPr>
        <p:spPr>
          <a:xfrm>
            <a:off x="8302704"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73.72</a:t>
            </a:r>
            <a:endParaRPr lang="en-US" sz="950" dirty="0"/>
          </a:p>
        </p:txBody>
      </p:sp>
      <p:sp>
        <p:nvSpPr>
          <p:cNvPr id="51" name="Text 49"/>
          <p:cNvSpPr/>
          <p:nvPr/>
        </p:nvSpPr>
        <p:spPr>
          <a:xfrm>
            <a:off x="9161978"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68.24</a:t>
            </a:r>
            <a:endParaRPr lang="en-US" sz="950" dirty="0"/>
          </a:p>
        </p:txBody>
      </p:sp>
      <p:sp>
        <p:nvSpPr>
          <p:cNvPr id="52" name="Text 50"/>
          <p:cNvSpPr/>
          <p:nvPr/>
        </p:nvSpPr>
        <p:spPr>
          <a:xfrm>
            <a:off x="10021253"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60.92</a:t>
            </a:r>
            <a:endParaRPr lang="en-US" sz="950" dirty="0"/>
          </a:p>
        </p:txBody>
      </p:sp>
      <p:sp>
        <p:nvSpPr>
          <p:cNvPr id="53" name="Text 51"/>
          <p:cNvSpPr/>
          <p:nvPr/>
        </p:nvSpPr>
        <p:spPr>
          <a:xfrm>
            <a:off x="10880527"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63.78</a:t>
            </a:r>
            <a:endParaRPr lang="en-US" sz="950" dirty="0"/>
          </a:p>
        </p:txBody>
      </p:sp>
      <p:sp>
        <p:nvSpPr>
          <p:cNvPr id="54" name="Text 52"/>
          <p:cNvSpPr/>
          <p:nvPr/>
        </p:nvSpPr>
        <p:spPr>
          <a:xfrm>
            <a:off x="11739801"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66.28</a:t>
            </a:r>
            <a:endParaRPr lang="en-US" sz="950" dirty="0"/>
          </a:p>
        </p:txBody>
      </p:sp>
      <p:sp>
        <p:nvSpPr>
          <p:cNvPr id="55" name="Text 53"/>
          <p:cNvSpPr/>
          <p:nvPr/>
        </p:nvSpPr>
        <p:spPr>
          <a:xfrm>
            <a:off x="12599075" y="305490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66.37</a:t>
            </a:r>
            <a:endParaRPr lang="en-US" sz="950" dirty="0"/>
          </a:p>
        </p:txBody>
      </p:sp>
      <p:sp>
        <p:nvSpPr>
          <p:cNvPr id="56" name="Text 54"/>
          <p:cNvSpPr/>
          <p:nvPr/>
        </p:nvSpPr>
        <p:spPr>
          <a:xfrm>
            <a:off x="13458349" y="3054906"/>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58.05</a:t>
            </a:r>
            <a:endParaRPr lang="en-US" sz="950" dirty="0"/>
          </a:p>
        </p:txBody>
      </p:sp>
      <p:sp>
        <p:nvSpPr>
          <p:cNvPr id="57" name="Shape 55"/>
          <p:cNvSpPr/>
          <p:nvPr/>
        </p:nvSpPr>
        <p:spPr>
          <a:xfrm>
            <a:off x="440174" y="3334226"/>
            <a:ext cx="13750052" cy="360998"/>
          </a:xfrm>
          <a:prstGeom prst="rect">
            <a:avLst/>
          </a:prstGeom>
          <a:solidFill>
            <a:srgbClr val="000000">
              <a:alpha val="4000"/>
            </a:srgbClr>
          </a:solidFill>
          <a:ln/>
        </p:spPr>
      </p:sp>
      <p:sp>
        <p:nvSpPr>
          <p:cNvPr id="58" name="Text 56"/>
          <p:cNvSpPr/>
          <p:nvPr/>
        </p:nvSpPr>
        <p:spPr>
          <a:xfrm>
            <a:off x="565428" y="3415903"/>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59" name="Text 57"/>
          <p:cNvSpPr/>
          <p:nvPr/>
        </p:nvSpPr>
        <p:spPr>
          <a:xfrm>
            <a:off x="1428512"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a:t>
            </a:r>
            <a:endParaRPr lang="en-US" sz="950" dirty="0"/>
          </a:p>
        </p:txBody>
      </p:sp>
      <p:sp>
        <p:nvSpPr>
          <p:cNvPr id="60" name="Text 58"/>
          <p:cNvSpPr/>
          <p:nvPr/>
        </p:nvSpPr>
        <p:spPr>
          <a:xfrm>
            <a:off x="2287786"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79.82</a:t>
            </a:r>
            <a:endParaRPr lang="en-US" sz="950" dirty="0"/>
          </a:p>
        </p:txBody>
      </p:sp>
      <p:sp>
        <p:nvSpPr>
          <p:cNvPr id="61" name="Text 59"/>
          <p:cNvSpPr/>
          <p:nvPr/>
        </p:nvSpPr>
        <p:spPr>
          <a:xfrm>
            <a:off x="3147060"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72.52</a:t>
            </a:r>
            <a:endParaRPr lang="en-US" sz="950" dirty="0"/>
          </a:p>
        </p:txBody>
      </p:sp>
      <p:sp>
        <p:nvSpPr>
          <p:cNvPr id="62" name="Text 60"/>
          <p:cNvSpPr/>
          <p:nvPr/>
        </p:nvSpPr>
        <p:spPr>
          <a:xfrm>
            <a:off x="4006334"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63.20</a:t>
            </a:r>
            <a:endParaRPr lang="en-US" sz="950" dirty="0"/>
          </a:p>
        </p:txBody>
      </p:sp>
      <p:sp>
        <p:nvSpPr>
          <p:cNvPr id="63" name="Text 61"/>
          <p:cNvSpPr/>
          <p:nvPr/>
        </p:nvSpPr>
        <p:spPr>
          <a:xfrm>
            <a:off x="4865608"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68.53</a:t>
            </a:r>
            <a:endParaRPr lang="en-US" sz="950" dirty="0"/>
          </a:p>
        </p:txBody>
      </p:sp>
      <p:sp>
        <p:nvSpPr>
          <p:cNvPr id="64" name="Text 62"/>
          <p:cNvSpPr/>
          <p:nvPr/>
        </p:nvSpPr>
        <p:spPr>
          <a:xfrm>
            <a:off x="5724882"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69.35</a:t>
            </a:r>
            <a:endParaRPr lang="en-US" sz="950" dirty="0"/>
          </a:p>
        </p:txBody>
      </p:sp>
      <p:sp>
        <p:nvSpPr>
          <p:cNvPr id="65" name="Text 63"/>
          <p:cNvSpPr/>
          <p:nvPr/>
        </p:nvSpPr>
        <p:spPr>
          <a:xfrm>
            <a:off x="6584156"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68.85</a:t>
            </a:r>
            <a:endParaRPr lang="en-US" sz="950" dirty="0"/>
          </a:p>
        </p:txBody>
      </p:sp>
      <p:sp>
        <p:nvSpPr>
          <p:cNvPr id="66" name="Text 64"/>
          <p:cNvSpPr/>
          <p:nvPr/>
        </p:nvSpPr>
        <p:spPr>
          <a:xfrm>
            <a:off x="7443430"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65.46</a:t>
            </a:r>
            <a:endParaRPr lang="en-US" sz="950" dirty="0"/>
          </a:p>
        </p:txBody>
      </p:sp>
      <p:sp>
        <p:nvSpPr>
          <p:cNvPr id="67" name="Text 65"/>
          <p:cNvSpPr/>
          <p:nvPr/>
        </p:nvSpPr>
        <p:spPr>
          <a:xfrm>
            <a:off x="8302704"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70.45</a:t>
            </a:r>
            <a:endParaRPr lang="en-US" sz="950" dirty="0"/>
          </a:p>
        </p:txBody>
      </p:sp>
      <p:sp>
        <p:nvSpPr>
          <p:cNvPr id="68" name="Text 66"/>
          <p:cNvSpPr/>
          <p:nvPr/>
        </p:nvSpPr>
        <p:spPr>
          <a:xfrm>
            <a:off x="9161978"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51.60</a:t>
            </a:r>
            <a:endParaRPr lang="en-US" sz="950" dirty="0"/>
          </a:p>
        </p:txBody>
      </p:sp>
      <p:sp>
        <p:nvSpPr>
          <p:cNvPr id="69" name="Text 67"/>
          <p:cNvSpPr/>
          <p:nvPr/>
        </p:nvSpPr>
        <p:spPr>
          <a:xfrm>
            <a:off x="10021253"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51.09</a:t>
            </a:r>
            <a:endParaRPr lang="en-US" sz="950" dirty="0"/>
          </a:p>
        </p:txBody>
      </p:sp>
      <p:sp>
        <p:nvSpPr>
          <p:cNvPr id="70" name="Text 68"/>
          <p:cNvSpPr/>
          <p:nvPr/>
        </p:nvSpPr>
        <p:spPr>
          <a:xfrm>
            <a:off x="10880527"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52.40</a:t>
            </a:r>
            <a:endParaRPr lang="en-US" sz="950" dirty="0"/>
          </a:p>
        </p:txBody>
      </p:sp>
      <p:sp>
        <p:nvSpPr>
          <p:cNvPr id="71" name="Text 69"/>
          <p:cNvSpPr/>
          <p:nvPr/>
        </p:nvSpPr>
        <p:spPr>
          <a:xfrm>
            <a:off x="11739801"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50.81</a:t>
            </a:r>
            <a:endParaRPr lang="en-US" sz="950" dirty="0"/>
          </a:p>
        </p:txBody>
      </p:sp>
      <p:sp>
        <p:nvSpPr>
          <p:cNvPr id="72" name="Text 70"/>
          <p:cNvSpPr/>
          <p:nvPr/>
        </p:nvSpPr>
        <p:spPr>
          <a:xfrm>
            <a:off x="12599075" y="341590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50.99</a:t>
            </a:r>
            <a:endParaRPr lang="en-US" sz="950" dirty="0"/>
          </a:p>
        </p:txBody>
      </p:sp>
      <p:sp>
        <p:nvSpPr>
          <p:cNvPr id="73" name="Text 71"/>
          <p:cNvSpPr/>
          <p:nvPr/>
        </p:nvSpPr>
        <p:spPr>
          <a:xfrm>
            <a:off x="13458349" y="3415903"/>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52.35</a:t>
            </a:r>
            <a:endParaRPr lang="en-US" sz="950" dirty="0"/>
          </a:p>
        </p:txBody>
      </p:sp>
      <p:sp>
        <p:nvSpPr>
          <p:cNvPr id="74" name="Shape 72"/>
          <p:cNvSpPr/>
          <p:nvPr/>
        </p:nvSpPr>
        <p:spPr>
          <a:xfrm>
            <a:off x="440174" y="3695224"/>
            <a:ext cx="13750052" cy="360998"/>
          </a:xfrm>
          <a:prstGeom prst="rect">
            <a:avLst/>
          </a:prstGeom>
          <a:solidFill>
            <a:srgbClr val="FFFFFF">
              <a:alpha val="4000"/>
            </a:srgbClr>
          </a:solidFill>
          <a:ln/>
        </p:spPr>
      </p:sp>
      <p:sp>
        <p:nvSpPr>
          <p:cNvPr id="75" name="Text 73"/>
          <p:cNvSpPr/>
          <p:nvPr/>
        </p:nvSpPr>
        <p:spPr>
          <a:xfrm>
            <a:off x="565428" y="3776901"/>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76" name="Text 74"/>
          <p:cNvSpPr/>
          <p:nvPr/>
        </p:nvSpPr>
        <p:spPr>
          <a:xfrm>
            <a:off x="1428512"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90</a:t>
            </a:r>
            <a:endParaRPr lang="en-US" sz="950" dirty="0"/>
          </a:p>
        </p:txBody>
      </p:sp>
      <p:sp>
        <p:nvSpPr>
          <p:cNvPr id="77" name="Text 75"/>
          <p:cNvSpPr/>
          <p:nvPr/>
        </p:nvSpPr>
        <p:spPr>
          <a:xfrm>
            <a:off x="2287786"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73.56</a:t>
            </a:r>
            <a:endParaRPr lang="en-US" sz="950" dirty="0"/>
          </a:p>
        </p:txBody>
      </p:sp>
      <p:sp>
        <p:nvSpPr>
          <p:cNvPr id="78" name="Text 76"/>
          <p:cNvSpPr/>
          <p:nvPr/>
        </p:nvSpPr>
        <p:spPr>
          <a:xfrm>
            <a:off x="3147060"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65.46</a:t>
            </a:r>
            <a:endParaRPr lang="en-US" sz="950" dirty="0"/>
          </a:p>
        </p:txBody>
      </p:sp>
      <p:sp>
        <p:nvSpPr>
          <p:cNvPr id="79" name="Text 77"/>
          <p:cNvSpPr/>
          <p:nvPr/>
        </p:nvSpPr>
        <p:spPr>
          <a:xfrm>
            <a:off x="4006334"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60.20</a:t>
            </a:r>
            <a:endParaRPr lang="en-US" sz="950" dirty="0"/>
          </a:p>
        </p:txBody>
      </p:sp>
      <p:sp>
        <p:nvSpPr>
          <p:cNvPr id="80" name="Text 78"/>
          <p:cNvSpPr/>
          <p:nvPr/>
        </p:nvSpPr>
        <p:spPr>
          <a:xfrm>
            <a:off x="4865608"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61.49</a:t>
            </a:r>
            <a:endParaRPr lang="en-US" sz="950" dirty="0"/>
          </a:p>
        </p:txBody>
      </p:sp>
      <p:sp>
        <p:nvSpPr>
          <p:cNvPr id="81" name="Text 79"/>
          <p:cNvSpPr/>
          <p:nvPr/>
        </p:nvSpPr>
        <p:spPr>
          <a:xfrm>
            <a:off x="5724882"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63.03</a:t>
            </a:r>
            <a:endParaRPr lang="en-US" sz="950" dirty="0"/>
          </a:p>
        </p:txBody>
      </p:sp>
      <p:sp>
        <p:nvSpPr>
          <p:cNvPr id="82" name="Text 80"/>
          <p:cNvSpPr/>
          <p:nvPr/>
        </p:nvSpPr>
        <p:spPr>
          <a:xfrm>
            <a:off x="6584156"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63.21</a:t>
            </a:r>
            <a:endParaRPr lang="en-US" sz="950" dirty="0"/>
          </a:p>
        </p:txBody>
      </p:sp>
      <p:sp>
        <p:nvSpPr>
          <p:cNvPr id="83" name="Text 81"/>
          <p:cNvSpPr/>
          <p:nvPr/>
        </p:nvSpPr>
        <p:spPr>
          <a:xfrm>
            <a:off x="7443430"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62.07</a:t>
            </a:r>
            <a:endParaRPr lang="en-US" sz="950" dirty="0"/>
          </a:p>
        </p:txBody>
      </p:sp>
      <p:sp>
        <p:nvSpPr>
          <p:cNvPr id="84" name="Text 82"/>
          <p:cNvSpPr/>
          <p:nvPr/>
        </p:nvSpPr>
        <p:spPr>
          <a:xfrm>
            <a:off x="8302704"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58.04</a:t>
            </a:r>
            <a:endParaRPr lang="en-US" sz="950" dirty="0"/>
          </a:p>
        </p:txBody>
      </p:sp>
      <p:sp>
        <p:nvSpPr>
          <p:cNvPr id="85" name="Text 83"/>
          <p:cNvSpPr/>
          <p:nvPr/>
        </p:nvSpPr>
        <p:spPr>
          <a:xfrm>
            <a:off x="9161978"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50.63</a:t>
            </a:r>
            <a:endParaRPr lang="en-US" sz="950" dirty="0"/>
          </a:p>
        </p:txBody>
      </p:sp>
      <p:sp>
        <p:nvSpPr>
          <p:cNvPr id="86" name="Text 84"/>
          <p:cNvSpPr/>
          <p:nvPr/>
        </p:nvSpPr>
        <p:spPr>
          <a:xfrm>
            <a:off x="10021253"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51.50</a:t>
            </a:r>
            <a:endParaRPr lang="en-US" sz="950" dirty="0"/>
          </a:p>
        </p:txBody>
      </p:sp>
      <p:sp>
        <p:nvSpPr>
          <p:cNvPr id="87" name="Text 85"/>
          <p:cNvSpPr/>
          <p:nvPr/>
        </p:nvSpPr>
        <p:spPr>
          <a:xfrm>
            <a:off x="10880527"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50.22</a:t>
            </a:r>
            <a:endParaRPr lang="en-US" sz="950" dirty="0"/>
          </a:p>
        </p:txBody>
      </p:sp>
      <p:sp>
        <p:nvSpPr>
          <p:cNvPr id="88" name="Text 86"/>
          <p:cNvSpPr/>
          <p:nvPr/>
        </p:nvSpPr>
        <p:spPr>
          <a:xfrm>
            <a:off x="11739801"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51.40</a:t>
            </a:r>
            <a:endParaRPr lang="en-US" sz="950" dirty="0"/>
          </a:p>
        </p:txBody>
      </p:sp>
      <p:sp>
        <p:nvSpPr>
          <p:cNvPr id="89" name="Text 87"/>
          <p:cNvSpPr/>
          <p:nvPr/>
        </p:nvSpPr>
        <p:spPr>
          <a:xfrm>
            <a:off x="12599075" y="377690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51.16</a:t>
            </a:r>
            <a:endParaRPr lang="en-US" sz="950" dirty="0"/>
          </a:p>
        </p:txBody>
      </p:sp>
      <p:sp>
        <p:nvSpPr>
          <p:cNvPr id="90" name="Text 88"/>
          <p:cNvSpPr/>
          <p:nvPr/>
        </p:nvSpPr>
        <p:spPr>
          <a:xfrm>
            <a:off x="13458349" y="3776901"/>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51.84</a:t>
            </a:r>
            <a:endParaRPr lang="en-US" sz="950" dirty="0"/>
          </a:p>
        </p:txBody>
      </p:sp>
      <p:sp>
        <p:nvSpPr>
          <p:cNvPr id="91" name="Shape 89"/>
          <p:cNvSpPr/>
          <p:nvPr/>
        </p:nvSpPr>
        <p:spPr>
          <a:xfrm>
            <a:off x="440174" y="4056221"/>
            <a:ext cx="13750052" cy="360998"/>
          </a:xfrm>
          <a:prstGeom prst="rect">
            <a:avLst/>
          </a:prstGeom>
          <a:solidFill>
            <a:srgbClr val="000000">
              <a:alpha val="4000"/>
            </a:srgbClr>
          </a:solidFill>
          <a:ln/>
        </p:spPr>
      </p:sp>
      <p:sp>
        <p:nvSpPr>
          <p:cNvPr id="92" name="Text 90"/>
          <p:cNvSpPr/>
          <p:nvPr/>
        </p:nvSpPr>
        <p:spPr>
          <a:xfrm>
            <a:off x="565428" y="4137898"/>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ABDH</a:t>
            </a:r>
            <a:endParaRPr lang="en-US" sz="950" dirty="0"/>
          </a:p>
        </p:txBody>
      </p:sp>
      <p:sp>
        <p:nvSpPr>
          <p:cNvPr id="93" name="Text 91"/>
          <p:cNvSpPr/>
          <p:nvPr/>
        </p:nvSpPr>
        <p:spPr>
          <a:xfrm>
            <a:off x="1428512"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30</a:t>
            </a:r>
            <a:endParaRPr lang="en-US" sz="950" dirty="0"/>
          </a:p>
        </p:txBody>
      </p:sp>
      <p:sp>
        <p:nvSpPr>
          <p:cNvPr id="94" name="Text 92"/>
          <p:cNvSpPr/>
          <p:nvPr/>
        </p:nvSpPr>
        <p:spPr>
          <a:xfrm>
            <a:off x="2287786"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98.70</a:t>
            </a:r>
            <a:endParaRPr lang="en-US" sz="950" dirty="0"/>
          </a:p>
        </p:txBody>
      </p:sp>
      <p:sp>
        <p:nvSpPr>
          <p:cNvPr id="95" name="Text 93"/>
          <p:cNvSpPr/>
          <p:nvPr/>
        </p:nvSpPr>
        <p:spPr>
          <a:xfrm>
            <a:off x="3147060"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85.16</a:t>
            </a:r>
            <a:endParaRPr lang="en-US" sz="950" dirty="0"/>
          </a:p>
        </p:txBody>
      </p:sp>
      <p:sp>
        <p:nvSpPr>
          <p:cNvPr id="96" name="Text 94"/>
          <p:cNvSpPr/>
          <p:nvPr/>
        </p:nvSpPr>
        <p:spPr>
          <a:xfrm>
            <a:off x="4006334"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74.82</a:t>
            </a:r>
            <a:endParaRPr lang="en-US" sz="950" dirty="0"/>
          </a:p>
        </p:txBody>
      </p:sp>
      <p:sp>
        <p:nvSpPr>
          <p:cNvPr id="97" name="Text 95"/>
          <p:cNvSpPr/>
          <p:nvPr/>
        </p:nvSpPr>
        <p:spPr>
          <a:xfrm>
            <a:off x="4865608"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75.31</a:t>
            </a:r>
            <a:endParaRPr lang="en-US" sz="950" dirty="0"/>
          </a:p>
        </p:txBody>
      </p:sp>
      <p:sp>
        <p:nvSpPr>
          <p:cNvPr id="98" name="Text 96"/>
          <p:cNvSpPr/>
          <p:nvPr/>
        </p:nvSpPr>
        <p:spPr>
          <a:xfrm>
            <a:off x="5724882"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80.23</a:t>
            </a:r>
            <a:endParaRPr lang="en-US" sz="950" dirty="0"/>
          </a:p>
        </p:txBody>
      </p:sp>
      <p:sp>
        <p:nvSpPr>
          <p:cNvPr id="99" name="Text 97"/>
          <p:cNvSpPr/>
          <p:nvPr/>
        </p:nvSpPr>
        <p:spPr>
          <a:xfrm>
            <a:off x="6584156"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82.62</a:t>
            </a:r>
            <a:endParaRPr lang="en-US" sz="950" dirty="0"/>
          </a:p>
        </p:txBody>
      </p:sp>
      <p:sp>
        <p:nvSpPr>
          <p:cNvPr id="100" name="Text 98"/>
          <p:cNvSpPr/>
          <p:nvPr/>
        </p:nvSpPr>
        <p:spPr>
          <a:xfrm>
            <a:off x="7443430"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74.01</a:t>
            </a:r>
            <a:endParaRPr lang="en-US" sz="950" dirty="0"/>
          </a:p>
        </p:txBody>
      </p:sp>
      <p:sp>
        <p:nvSpPr>
          <p:cNvPr id="101" name="Text 99"/>
          <p:cNvSpPr/>
          <p:nvPr/>
        </p:nvSpPr>
        <p:spPr>
          <a:xfrm>
            <a:off x="8302704"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81.09</a:t>
            </a:r>
            <a:endParaRPr lang="en-US" sz="950" dirty="0"/>
          </a:p>
        </p:txBody>
      </p:sp>
      <p:sp>
        <p:nvSpPr>
          <p:cNvPr id="102" name="Text 100"/>
          <p:cNvSpPr/>
          <p:nvPr/>
        </p:nvSpPr>
        <p:spPr>
          <a:xfrm>
            <a:off x="9161978"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62.24</a:t>
            </a:r>
            <a:endParaRPr lang="en-US" sz="950" dirty="0"/>
          </a:p>
        </p:txBody>
      </p:sp>
      <p:sp>
        <p:nvSpPr>
          <p:cNvPr id="103" name="Text 101"/>
          <p:cNvSpPr/>
          <p:nvPr/>
        </p:nvSpPr>
        <p:spPr>
          <a:xfrm>
            <a:off x="10021253"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59.71</a:t>
            </a:r>
            <a:endParaRPr lang="en-US" sz="950" dirty="0"/>
          </a:p>
        </p:txBody>
      </p:sp>
      <p:sp>
        <p:nvSpPr>
          <p:cNvPr id="104" name="Text 102"/>
          <p:cNvSpPr/>
          <p:nvPr/>
        </p:nvSpPr>
        <p:spPr>
          <a:xfrm>
            <a:off x="10880527"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58.72</a:t>
            </a:r>
            <a:endParaRPr lang="en-US" sz="950" dirty="0"/>
          </a:p>
        </p:txBody>
      </p:sp>
      <p:sp>
        <p:nvSpPr>
          <p:cNvPr id="105" name="Text 103"/>
          <p:cNvSpPr/>
          <p:nvPr/>
        </p:nvSpPr>
        <p:spPr>
          <a:xfrm>
            <a:off x="11739801"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60.83</a:t>
            </a:r>
            <a:endParaRPr lang="en-US" sz="950" dirty="0"/>
          </a:p>
        </p:txBody>
      </p:sp>
      <p:sp>
        <p:nvSpPr>
          <p:cNvPr id="106" name="Text 104"/>
          <p:cNvSpPr/>
          <p:nvPr/>
        </p:nvSpPr>
        <p:spPr>
          <a:xfrm>
            <a:off x="12599075" y="413789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63.44</a:t>
            </a:r>
            <a:endParaRPr lang="en-US" sz="950" dirty="0"/>
          </a:p>
        </p:txBody>
      </p:sp>
      <p:sp>
        <p:nvSpPr>
          <p:cNvPr id="107" name="Text 105"/>
          <p:cNvSpPr/>
          <p:nvPr/>
        </p:nvSpPr>
        <p:spPr>
          <a:xfrm>
            <a:off x="13458349" y="4137898"/>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63.58</a:t>
            </a:r>
            <a:endParaRPr lang="en-US" sz="950" dirty="0"/>
          </a:p>
        </p:txBody>
      </p:sp>
      <p:sp>
        <p:nvSpPr>
          <p:cNvPr id="108" name="Shape 106"/>
          <p:cNvSpPr/>
          <p:nvPr/>
        </p:nvSpPr>
        <p:spPr>
          <a:xfrm>
            <a:off x="440174" y="4417219"/>
            <a:ext cx="13750052" cy="360998"/>
          </a:xfrm>
          <a:prstGeom prst="rect">
            <a:avLst/>
          </a:prstGeom>
          <a:solidFill>
            <a:srgbClr val="FFFFFF">
              <a:alpha val="4000"/>
            </a:srgbClr>
          </a:solidFill>
          <a:ln/>
        </p:spPr>
      </p:sp>
      <p:sp>
        <p:nvSpPr>
          <p:cNvPr id="109" name="Text 107"/>
          <p:cNvSpPr/>
          <p:nvPr/>
        </p:nvSpPr>
        <p:spPr>
          <a:xfrm>
            <a:off x="565428" y="4498896"/>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10" name="Text 108"/>
          <p:cNvSpPr/>
          <p:nvPr/>
        </p:nvSpPr>
        <p:spPr>
          <a:xfrm>
            <a:off x="1428512"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a:t>
            </a:r>
            <a:endParaRPr lang="en-US" sz="950" dirty="0"/>
          </a:p>
        </p:txBody>
      </p:sp>
      <p:sp>
        <p:nvSpPr>
          <p:cNvPr id="111" name="Text 109"/>
          <p:cNvSpPr/>
          <p:nvPr/>
        </p:nvSpPr>
        <p:spPr>
          <a:xfrm>
            <a:off x="2287786"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85.93</a:t>
            </a:r>
            <a:endParaRPr lang="en-US" sz="950" dirty="0"/>
          </a:p>
        </p:txBody>
      </p:sp>
      <p:sp>
        <p:nvSpPr>
          <p:cNvPr id="112" name="Text 110"/>
          <p:cNvSpPr/>
          <p:nvPr/>
        </p:nvSpPr>
        <p:spPr>
          <a:xfrm>
            <a:off x="3147060"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67.14</a:t>
            </a:r>
            <a:endParaRPr lang="en-US" sz="950" dirty="0"/>
          </a:p>
        </p:txBody>
      </p:sp>
      <p:sp>
        <p:nvSpPr>
          <p:cNvPr id="113" name="Text 111"/>
          <p:cNvSpPr/>
          <p:nvPr/>
        </p:nvSpPr>
        <p:spPr>
          <a:xfrm>
            <a:off x="4006334"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59.96</a:t>
            </a:r>
            <a:endParaRPr lang="en-US" sz="950" dirty="0"/>
          </a:p>
        </p:txBody>
      </p:sp>
      <p:sp>
        <p:nvSpPr>
          <p:cNvPr id="114" name="Text 112"/>
          <p:cNvSpPr/>
          <p:nvPr/>
        </p:nvSpPr>
        <p:spPr>
          <a:xfrm>
            <a:off x="4865608"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62.62</a:t>
            </a:r>
            <a:endParaRPr lang="en-US" sz="950" dirty="0"/>
          </a:p>
        </p:txBody>
      </p:sp>
      <p:sp>
        <p:nvSpPr>
          <p:cNvPr id="115" name="Text 113"/>
          <p:cNvSpPr/>
          <p:nvPr/>
        </p:nvSpPr>
        <p:spPr>
          <a:xfrm>
            <a:off x="5724882"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62.02</a:t>
            </a:r>
            <a:endParaRPr lang="en-US" sz="950" dirty="0"/>
          </a:p>
        </p:txBody>
      </p:sp>
      <p:sp>
        <p:nvSpPr>
          <p:cNvPr id="116" name="Text 114"/>
          <p:cNvSpPr/>
          <p:nvPr/>
        </p:nvSpPr>
        <p:spPr>
          <a:xfrm>
            <a:off x="6584156"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61.74</a:t>
            </a:r>
            <a:endParaRPr lang="en-US" sz="950" dirty="0"/>
          </a:p>
        </p:txBody>
      </p:sp>
      <p:sp>
        <p:nvSpPr>
          <p:cNvPr id="117" name="Text 115"/>
          <p:cNvSpPr/>
          <p:nvPr/>
        </p:nvSpPr>
        <p:spPr>
          <a:xfrm>
            <a:off x="7443430"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59.14</a:t>
            </a:r>
            <a:endParaRPr lang="en-US" sz="950" dirty="0"/>
          </a:p>
        </p:txBody>
      </p:sp>
      <p:sp>
        <p:nvSpPr>
          <p:cNvPr id="118" name="Text 116"/>
          <p:cNvSpPr/>
          <p:nvPr/>
        </p:nvSpPr>
        <p:spPr>
          <a:xfrm>
            <a:off x="8302704"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64.58</a:t>
            </a:r>
            <a:endParaRPr lang="en-US" sz="950" dirty="0"/>
          </a:p>
        </p:txBody>
      </p:sp>
      <p:sp>
        <p:nvSpPr>
          <p:cNvPr id="119" name="Text 117"/>
          <p:cNvSpPr/>
          <p:nvPr/>
        </p:nvSpPr>
        <p:spPr>
          <a:xfrm>
            <a:off x="9161978"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51.69</a:t>
            </a:r>
            <a:endParaRPr lang="en-US" sz="950" dirty="0"/>
          </a:p>
        </p:txBody>
      </p:sp>
      <p:sp>
        <p:nvSpPr>
          <p:cNvPr id="120" name="Text 118"/>
          <p:cNvSpPr/>
          <p:nvPr/>
        </p:nvSpPr>
        <p:spPr>
          <a:xfrm>
            <a:off x="10021253"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52.21</a:t>
            </a:r>
            <a:endParaRPr lang="en-US" sz="950" dirty="0"/>
          </a:p>
        </p:txBody>
      </p:sp>
      <p:sp>
        <p:nvSpPr>
          <p:cNvPr id="121" name="Text 119"/>
          <p:cNvSpPr/>
          <p:nvPr/>
        </p:nvSpPr>
        <p:spPr>
          <a:xfrm>
            <a:off x="10880527"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53.32</a:t>
            </a:r>
            <a:endParaRPr lang="en-US" sz="950" dirty="0"/>
          </a:p>
        </p:txBody>
      </p:sp>
      <p:sp>
        <p:nvSpPr>
          <p:cNvPr id="122" name="Text 120"/>
          <p:cNvSpPr/>
          <p:nvPr/>
        </p:nvSpPr>
        <p:spPr>
          <a:xfrm>
            <a:off x="11739801"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55.20</a:t>
            </a:r>
            <a:endParaRPr lang="en-US" sz="950" dirty="0"/>
          </a:p>
        </p:txBody>
      </p:sp>
      <p:sp>
        <p:nvSpPr>
          <p:cNvPr id="123" name="Text 121"/>
          <p:cNvSpPr/>
          <p:nvPr/>
        </p:nvSpPr>
        <p:spPr>
          <a:xfrm>
            <a:off x="12599075" y="449889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52.72</a:t>
            </a:r>
            <a:endParaRPr lang="en-US" sz="950" dirty="0"/>
          </a:p>
        </p:txBody>
      </p:sp>
      <p:sp>
        <p:nvSpPr>
          <p:cNvPr id="124" name="Text 122"/>
          <p:cNvSpPr/>
          <p:nvPr/>
        </p:nvSpPr>
        <p:spPr>
          <a:xfrm>
            <a:off x="13458349" y="4498896"/>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50.78</a:t>
            </a:r>
            <a:endParaRPr lang="en-US" sz="950" dirty="0"/>
          </a:p>
        </p:txBody>
      </p:sp>
      <p:sp>
        <p:nvSpPr>
          <p:cNvPr id="125" name="Shape 123"/>
          <p:cNvSpPr/>
          <p:nvPr/>
        </p:nvSpPr>
        <p:spPr>
          <a:xfrm>
            <a:off x="440174" y="4778216"/>
            <a:ext cx="13750052" cy="360998"/>
          </a:xfrm>
          <a:prstGeom prst="rect">
            <a:avLst/>
          </a:prstGeom>
          <a:solidFill>
            <a:srgbClr val="000000">
              <a:alpha val="4000"/>
            </a:srgbClr>
          </a:solidFill>
          <a:ln/>
        </p:spPr>
      </p:sp>
      <p:sp>
        <p:nvSpPr>
          <p:cNvPr id="126" name="Text 124"/>
          <p:cNvSpPr/>
          <p:nvPr/>
        </p:nvSpPr>
        <p:spPr>
          <a:xfrm>
            <a:off x="565428" y="4859893"/>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27" name="Text 125"/>
          <p:cNvSpPr/>
          <p:nvPr/>
        </p:nvSpPr>
        <p:spPr>
          <a:xfrm>
            <a:off x="1428512"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90</a:t>
            </a:r>
            <a:endParaRPr lang="en-US" sz="950" dirty="0"/>
          </a:p>
        </p:txBody>
      </p:sp>
      <p:sp>
        <p:nvSpPr>
          <p:cNvPr id="128" name="Text 126"/>
          <p:cNvSpPr/>
          <p:nvPr/>
        </p:nvSpPr>
        <p:spPr>
          <a:xfrm>
            <a:off x="2287786"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72.22</a:t>
            </a:r>
            <a:endParaRPr lang="en-US" sz="950" dirty="0"/>
          </a:p>
        </p:txBody>
      </p:sp>
      <p:sp>
        <p:nvSpPr>
          <p:cNvPr id="129" name="Text 127"/>
          <p:cNvSpPr/>
          <p:nvPr/>
        </p:nvSpPr>
        <p:spPr>
          <a:xfrm>
            <a:off x="3147060"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52.65</a:t>
            </a:r>
            <a:endParaRPr lang="en-US" sz="950" dirty="0"/>
          </a:p>
        </p:txBody>
      </p:sp>
      <p:sp>
        <p:nvSpPr>
          <p:cNvPr id="130" name="Text 128"/>
          <p:cNvSpPr/>
          <p:nvPr/>
        </p:nvSpPr>
        <p:spPr>
          <a:xfrm>
            <a:off x="4006334"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51.99</a:t>
            </a:r>
            <a:endParaRPr lang="en-US" sz="950" dirty="0"/>
          </a:p>
        </p:txBody>
      </p:sp>
      <p:sp>
        <p:nvSpPr>
          <p:cNvPr id="131" name="Text 129"/>
          <p:cNvSpPr/>
          <p:nvPr/>
        </p:nvSpPr>
        <p:spPr>
          <a:xfrm>
            <a:off x="4865608"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52.88</a:t>
            </a:r>
            <a:endParaRPr lang="en-US" sz="950" dirty="0"/>
          </a:p>
        </p:txBody>
      </p:sp>
      <p:sp>
        <p:nvSpPr>
          <p:cNvPr id="132" name="Text 130"/>
          <p:cNvSpPr/>
          <p:nvPr/>
        </p:nvSpPr>
        <p:spPr>
          <a:xfrm>
            <a:off x="5724882"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52.95</a:t>
            </a:r>
            <a:endParaRPr lang="en-US" sz="950" dirty="0"/>
          </a:p>
        </p:txBody>
      </p:sp>
      <p:sp>
        <p:nvSpPr>
          <p:cNvPr id="133" name="Text 131"/>
          <p:cNvSpPr/>
          <p:nvPr/>
        </p:nvSpPr>
        <p:spPr>
          <a:xfrm>
            <a:off x="6584156"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53.04</a:t>
            </a:r>
            <a:endParaRPr lang="en-US" sz="950" dirty="0"/>
          </a:p>
        </p:txBody>
      </p:sp>
      <p:sp>
        <p:nvSpPr>
          <p:cNvPr id="134" name="Text 132"/>
          <p:cNvSpPr/>
          <p:nvPr/>
        </p:nvSpPr>
        <p:spPr>
          <a:xfrm>
            <a:off x="7443430"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52.25</a:t>
            </a:r>
            <a:endParaRPr lang="en-US" sz="950" dirty="0"/>
          </a:p>
        </p:txBody>
      </p:sp>
      <p:sp>
        <p:nvSpPr>
          <p:cNvPr id="135" name="Text 133"/>
          <p:cNvSpPr/>
          <p:nvPr/>
        </p:nvSpPr>
        <p:spPr>
          <a:xfrm>
            <a:off x="8302704"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56.44</a:t>
            </a:r>
            <a:endParaRPr lang="en-US" sz="950" dirty="0"/>
          </a:p>
        </p:txBody>
      </p:sp>
      <p:sp>
        <p:nvSpPr>
          <p:cNvPr id="136" name="Text 134"/>
          <p:cNvSpPr/>
          <p:nvPr/>
        </p:nvSpPr>
        <p:spPr>
          <a:xfrm>
            <a:off x="9161978"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51.48</a:t>
            </a:r>
            <a:endParaRPr lang="en-US" sz="950" dirty="0"/>
          </a:p>
        </p:txBody>
      </p:sp>
      <p:sp>
        <p:nvSpPr>
          <p:cNvPr id="137" name="Text 135"/>
          <p:cNvSpPr/>
          <p:nvPr/>
        </p:nvSpPr>
        <p:spPr>
          <a:xfrm>
            <a:off x="10021253"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51.67</a:t>
            </a:r>
            <a:endParaRPr lang="en-US" sz="950" dirty="0"/>
          </a:p>
        </p:txBody>
      </p:sp>
      <p:sp>
        <p:nvSpPr>
          <p:cNvPr id="138" name="Text 136"/>
          <p:cNvSpPr/>
          <p:nvPr/>
        </p:nvSpPr>
        <p:spPr>
          <a:xfrm>
            <a:off x="10880527"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51.28</a:t>
            </a:r>
            <a:endParaRPr lang="en-US" sz="950" dirty="0"/>
          </a:p>
        </p:txBody>
      </p:sp>
      <p:sp>
        <p:nvSpPr>
          <p:cNvPr id="139" name="Text 137"/>
          <p:cNvSpPr/>
          <p:nvPr/>
        </p:nvSpPr>
        <p:spPr>
          <a:xfrm>
            <a:off x="11739801"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51.15</a:t>
            </a:r>
            <a:endParaRPr lang="en-US" sz="950" dirty="0"/>
          </a:p>
        </p:txBody>
      </p:sp>
      <p:sp>
        <p:nvSpPr>
          <p:cNvPr id="140" name="Text 138"/>
          <p:cNvSpPr/>
          <p:nvPr/>
        </p:nvSpPr>
        <p:spPr>
          <a:xfrm>
            <a:off x="12599075" y="485989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51.19</a:t>
            </a:r>
            <a:endParaRPr lang="en-US" sz="950" dirty="0"/>
          </a:p>
        </p:txBody>
      </p:sp>
      <p:sp>
        <p:nvSpPr>
          <p:cNvPr id="141" name="Text 139"/>
          <p:cNvSpPr/>
          <p:nvPr/>
        </p:nvSpPr>
        <p:spPr>
          <a:xfrm>
            <a:off x="13458349" y="4859893"/>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50.23</a:t>
            </a:r>
            <a:endParaRPr lang="en-US" sz="950" dirty="0"/>
          </a:p>
        </p:txBody>
      </p:sp>
      <p:sp>
        <p:nvSpPr>
          <p:cNvPr id="142" name="Shape 140"/>
          <p:cNvSpPr/>
          <p:nvPr/>
        </p:nvSpPr>
        <p:spPr>
          <a:xfrm>
            <a:off x="440174" y="5139214"/>
            <a:ext cx="13750052" cy="360998"/>
          </a:xfrm>
          <a:prstGeom prst="rect">
            <a:avLst/>
          </a:prstGeom>
          <a:solidFill>
            <a:srgbClr val="FFFFFF">
              <a:alpha val="4000"/>
            </a:srgbClr>
          </a:solidFill>
          <a:ln/>
        </p:spPr>
      </p:sp>
      <p:sp>
        <p:nvSpPr>
          <p:cNvPr id="143" name="Text 141"/>
          <p:cNvSpPr/>
          <p:nvPr/>
        </p:nvSpPr>
        <p:spPr>
          <a:xfrm>
            <a:off x="565428" y="5220891"/>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DA</a:t>
            </a:r>
            <a:endParaRPr lang="en-US" sz="950" dirty="0"/>
          </a:p>
        </p:txBody>
      </p:sp>
      <p:sp>
        <p:nvSpPr>
          <p:cNvPr id="144" name="Text 142"/>
          <p:cNvSpPr/>
          <p:nvPr/>
        </p:nvSpPr>
        <p:spPr>
          <a:xfrm>
            <a:off x="1428512"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30</a:t>
            </a:r>
            <a:endParaRPr lang="en-US" sz="950" dirty="0"/>
          </a:p>
        </p:txBody>
      </p:sp>
      <p:sp>
        <p:nvSpPr>
          <p:cNvPr id="145" name="Text 143"/>
          <p:cNvSpPr/>
          <p:nvPr/>
        </p:nvSpPr>
        <p:spPr>
          <a:xfrm>
            <a:off x="2287786"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99.50</a:t>
            </a:r>
            <a:endParaRPr lang="en-US" sz="950" dirty="0"/>
          </a:p>
        </p:txBody>
      </p:sp>
      <p:sp>
        <p:nvSpPr>
          <p:cNvPr id="146" name="Text 144"/>
          <p:cNvSpPr/>
          <p:nvPr/>
        </p:nvSpPr>
        <p:spPr>
          <a:xfrm>
            <a:off x="3147060"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81.15</a:t>
            </a:r>
            <a:endParaRPr lang="en-US" sz="950" dirty="0"/>
          </a:p>
        </p:txBody>
      </p:sp>
      <p:sp>
        <p:nvSpPr>
          <p:cNvPr id="147" name="Text 145"/>
          <p:cNvSpPr/>
          <p:nvPr/>
        </p:nvSpPr>
        <p:spPr>
          <a:xfrm>
            <a:off x="4006334"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78.58</a:t>
            </a:r>
            <a:endParaRPr lang="en-US" sz="950" dirty="0"/>
          </a:p>
        </p:txBody>
      </p:sp>
      <p:sp>
        <p:nvSpPr>
          <p:cNvPr id="148" name="Text 146"/>
          <p:cNvSpPr/>
          <p:nvPr/>
        </p:nvSpPr>
        <p:spPr>
          <a:xfrm>
            <a:off x="4865608"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77.13</a:t>
            </a:r>
            <a:endParaRPr lang="en-US" sz="950" dirty="0"/>
          </a:p>
        </p:txBody>
      </p:sp>
      <p:sp>
        <p:nvSpPr>
          <p:cNvPr id="149" name="Text 147"/>
          <p:cNvSpPr/>
          <p:nvPr/>
        </p:nvSpPr>
        <p:spPr>
          <a:xfrm>
            <a:off x="5724882"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81.72</a:t>
            </a:r>
            <a:endParaRPr lang="en-US" sz="950" dirty="0"/>
          </a:p>
        </p:txBody>
      </p:sp>
      <p:sp>
        <p:nvSpPr>
          <p:cNvPr id="150" name="Text 148"/>
          <p:cNvSpPr/>
          <p:nvPr/>
        </p:nvSpPr>
        <p:spPr>
          <a:xfrm>
            <a:off x="6584156"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82.83</a:t>
            </a:r>
            <a:endParaRPr lang="en-US" sz="950" dirty="0"/>
          </a:p>
        </p:txBody>
      </p:sp>
      <p:sp>
        <p:nvSpPr>
          <p:cNvPr id="151" name="Text 149"/>
          <p:cNvSpPr/>
          <p:nvPr/>
        </p:nvSpPr>
        <p:spPr>
          <a:xfrm>
            <a:off x="7443430"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75.73</a:t>
            </a:r>
            <a:endParaRPr lang="en-US" sz="950" dirty="0"/>
          </a:p>
        </p:txBody>
      </p:sp>
      <p:sp>
        <p:nvSpPr>
          <p:cNvPr id="152" name="Text 150"/>
          <p:cNvSpPr/>
          <p:nvPr/>
        </p:nvSpPr>
        <p:spPr>
          <a:xfrm>
            <a:off x="8302704"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78.80</a:t>
            </a:r>
            <a:endParaRPr lang="en-US" sz="950" dirty="0"/>
          </a:p>
        </p:txBody>
      </p:sp>
      <p:sp>
        <p:nvSpPr>
          <p:cNvPr id="153" name="Text 151"/>
          <p:cNvSpPr/>
          <p:nvPr/>
        </p:nvSpPr>
        <p:spPr>
          <a:xfrm>
            <a:off x="9161978"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77.32</a:t>
            </a:r>
            <a:endParaRPr lang="en-US" sz="950" dirty="0"/>
          </a:p>
        </p:txBody>
      </p:sp>
      <p:sp>
        <p:nvSpPr>
          <p:cNvPr id="154" name="Text 152"/>
          <p:cNvSpPr/>
          <p:nvPr/>
        </p:nvSpPr>
        <p:spPr>
          <a:xfrm>
            <a:off x="10021253"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77.11</a:t>
            </a:r>
            <a:endParaRPr lang="en-US" sz="950" dirty="0"/>
          </a:p>
        </p:txBody>
      </p:sp>
      <p:sp>
        <p:nvSpPr>
          <p:cNvPr id="155" name="Text 153"/>
          <p:cNvSpPr/>
          <p:nvPr/>
        </p:nvSpPr>
        <p:spPr>
          <a:xfrm>
            <a:off x="10880527"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74.55</a:t>
            </a:r>
            <a:endParaRPr lang="en-US" sz="950" dirty="0"/>
          </a:p>
        </p:txBody>
      </p:sp>
      <p:sp>
        <p:nvSpPr>
          <p:cNvPr id="156" name="Text 154"/>
          <p:cNvSpPr/>
          <p:nvPr/>
        </p:nvSpPr>
        <p:spPr>
          <a:xfrm>
            <a:off x="11739801"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71.01</a:t>
            </a:r>
            <a:endParaRPr lang="en-US" sz="950" dirty="0"/>
          </a:p>
        </p:txBody>
      </p:sp>
      <p:sp>
        <p:nvSpPr>
          <p:cNvPr id="157" name="Text 155"/>
          <p:cNvSpPr/>
          <p:nvPr/>
        </p:nvSpPr>
        <p:spPr>
          <a:xfrm>
            <a:off x="12599075" y="5220891"/>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82.35</a:t>
            </a:r>
            <a:endParaRPr lang="en-US" sz="950" dirty="0"/>
          </a:p>
        </p:txBody>
      </p:sp>
      <p:sp>
        <p:nvSpPr>
          <p:cNvPr id="158" name="Text 156"/>
          <p:cNvSpPr/>
          <p:nvPr/>
        </p:nvSpPr>
        <p:spPr>
          <a:xfrm>
            <a:off x="13458349" y="5220891"/>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63.85</a:t>
            </a:r>
            <a:endParaRPr lang="en-US" sz="950" dirty="0"/>
          </a:p>
        </p:txBody>
      </p:sp>
      <p:sp>
        <p:nvSpPr>
          <p:cNvPr id="159" name="Shape 157"/>
          <p:cNvSpPr/>
          <p:nvPr/>
        </p:nvSpPr>
        <p:spPr>
          <a:xfrm>
            <a:off x="440174" y="5500211"/>
            <a:ext cx="13750052" cy="360998"/>
          </a:xfrm>
          <a:prstGeom prst="rect">
            <a:avLst/>
          </a:prstGeom>
          <a:solidFill>
            <a:srgbClr val="000000">
              <a:alpha val="4000"/>
            </a:srgbClr>
          </a:solidFill>
          <a:ln/>
        </p:spPr>
      </p:sp>
      <p:sp>
        <p:nvSpPr>
          <p:cNvPr id="160" name="Text 158"/>
          <p:cNvSpPr/>
          <p:nvPr/>
        </p:nvSpPr>
        <p:spPr>
          <a:xfrm>
            <a:off x="565428" y="5581888"/>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61" name="Text 159"/>
          <p:cNvSpPr/>
          <p:nvPr/>
        </p:nvSpPr>
        <p:spPr>
          <a:xfrm>
            <a:off x="1428512"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a:t>
            </a:r>
            <a:endParaRPr lang="en-US" sz="950" dirty="0"/>
          </a:p>
        </p:txBody>
      </p:sp>
      <p:sp>
        <p:nvSpPr>
          <p:cNvPr id="162" name="Text 160"/>
          <p:cNvSpPr/>
          <p:nvPr/>
        </p:nvSpPr>
        <p:spPr>
          <a:xfrm>
            <a:off x="2287786"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77.18</a:t>
            </a:r>
            <a:endParaRPr lang="en-US" sz="950" dirty="0"/>
          </a:p>
        </p:txBody>
      </p:sp>
      <p:sp>
        <p:nvSpPr>
          <p:cNvPr id="163" name="Text 161"/>
          <p:cNvSpPr/>
          <p:nvPr/>
        </p:nvSpPr>
        <p:spPr>
          <a:xfrm>
            <a:off x="3147060"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68.68</a:t>
            </a:r>
            <a:endParaRPr lang="en-US" sz="950" dirty="0"/>
          </a:p>
        </p:txBody>
      </p:sp>
      <p:sp>
        <p:nvSpPr>
          <p:cNvPr id="164" name="Text 162"/>
          <p:cNvSpPr/>
          <p:nvPr/>
        </p:nvSpPr>
        <p:spPr>
          <a:xfrm>
            <a:off x="4006334"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65.82</a:t>
            </a:r>
            <a:endParaRPr lang="en-US" sz="950" dirty="0"/>
          </a:p>
        </p:txBody>
      </p:sp>
      <p:sp>
        <p:nvSpPr>
          <p:cNvPr id="165" name="Text 163"/>
          <p:cNvSpPr/>
          <p:nvPr/>
        </p:nvSpPr>
        <p:spPr>
          <a:xfrm>
            <a:off x="4865608"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73.00</a:t>
            </a:r>
            <a:endParaRPr lang="en-US" sz="950" dirty="0"/>
          </a:p>
        </p:txBody>
      </p:sp>
      <p:sp>
        <p:nvSpPr>
          <p:cNvPr id="166" name="Text 164"/>
          <p:cNvSpPr/>
          <p:nvPr/>
        </p:nvSpPr>
        <p:spPr>
          <a:xfrm>
            <a:off x="5724882"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62.54</a:t>
            </a:r>
            <a:endParaRPr lang="en-US" sz="950" dirty="0"/>
          </a:p>
        </p:txBody>
      </p:sp>
      <p:sp>
        <p:nvSpPr>
          <p:cNvPr id="167" name="Text 165"/>
          <p:cNvSpPr/>
          <p:nvPr/>
        </p:nvSpPr>
        <p:spPr>
          <a:xfrm>
            <a:off x="6584156"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73.58</a:t>
            </a:r>
            <a:endParaRPr lang="en-US" sz="950" dirty="0"/>
          </a:p>
        </p:txBody>
      </p:sp>
      <p:sp>
        <p:nvSpPr>
          <p:cNvPr id="168" name="Text 166"/>
          <p:cNvSpPr/>
          <p:nvPr/>
        </p:nvSpPr>
        <p:spPr>
          <a:xfrm>
            <a:off x="7443430"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64.90</a:t>
            </a:r>
            <a:endParaRPr lang="en-US" sz="950" dirty="0"/>
          </a:p>
        </p:txBody>
      </p:sp>
      <p:sp>
        <p:nvSpPr>
          <p:cNvPr id="169" name="Text 167"/>
          <p:cNvSpPr/>
          <p:nvPr/>
        </p:nvSpPr>
        <p:spPr>
          <a:xfrm>
            <a:off x="8302704"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62.01</a:t>
            </a:r>
            <a:endParaRPr lang="en-US" sz="950" dirty="0"/>
          </a:p>
        </p:txBody>
      </p:sp>
      <p:sp>
        <p:nvSpPr>
          <p:cNvPr id="170" name="Text 168"/>
          <p:cNvSpPr/>
          <p:nvPr/>
        </p:nvSpPr>
        <p:spPr>
          <a:xfrm>
            <a:off x="9161978"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62.65</a:t>
            </a:r>
            <a:endParaRPr lang="en-US" sz="950" dirty="0"/>
          </a:p>
        </p:txBody>
      </p:sp>
      <p:sp>
        <p:nvSpPr>
          <p:cNvPr id="171" name="Text 169"/>
          <p:cNvSpPr/>
          <p:nvPr/>
        </p:nvSpPr>
        <p:spPr>
          <a:xfrm>
            <a:off x="10021253"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61.79</a:t>
            </a:r>
            <a:endParaRPr lang="en-US" sz="950" dirty="0"/>
          </a:p>
        </p:txBody>
      </p:sp>
      <p:sp>
        <p:nvSpPr>
          <p:cNvPr id="172" name="Text 170"/>
          <p:cNvSpPr/>
          <p:nvPr/>
        </p:nvSpPr>
        <p:spPr>
          <a:xfrm>
            <a:off x="10880527"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71.09</a:t>
            </a:r>
            <a:endParaRPr lang="en-US" sz="950" dirty="0"/>
          </a:p>
        </p:txBody>
      </p:sp>
      <p:sp>
        <p:nvSpPr>
          <p:cNvPr id="173" name="Text 171"/>
          <p:cNvSpPr/>
          <p:nvPr/>
        </p:nvSpPr>
        <p:spPr>
          <a:xfrm>
            <a:off x="11739801"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58.91</a:t>
            </a:r>
            <a:endParaRPr lang="en-US" sz="950" dirty="0"/>
          </a:p>
        </p:txBody>
      </p:sp>
      <p:sp>
        <p:nvSpPr>
          <p:cNvPr id="174" name="Text 172"/>
          <p:cNvSpPr/>
          <p:nvPr/>
        </p:nvSpPr>
        <p:spPr>
          <a:xfrm>
            <a:off x="12599075" y="5581888"/>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71.26</a:t>
            </a:r>
            <a:endParaRPr lang="en-US" sz="950" dirty="0"/>
          </a:p>
        </p:txBody>
      </p:sp>
      <p:sp>
        <p:nvSpPr>
          <p:cNvPr id="175" name="Text 173"/>
          <p:cNvSpPr/>
          <p:nvPr/>
        </p:nvSpPr>
        <p:spPr>
          <a:xfrm>
            <a:off x="13458349" y="5581888"/>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53.31</a:t>
            </a:r>
            <a:endParaRPr lang="en-US" sz="950" dirty="0"/>
          </a:p>
        </p:txBody>
      </p:sp>
      <p:sp>
        <p:nvSpPr>
          <p:cNvPr id="176" name="Shape 174"/>
          <p:cNvSpPr/>
          <p:nvPr/>
        </p:nvSpPr>
        <p:spPr>
          <a:xfrm>
            <a:off x="440174" y="5861209"/>
            <a:ext cx="13750052" cy="360998"/>
          </a:xfrm>
          <a:prstGeom prst="rect">
            <a:avLst/>
          </a:prstGeom>
          <a:solidFill>
            <a:srgbClr val="FFFFFF">
              <a:alpha val="4000"/>
            </a:srgbClr>
          </a:solidFill>
          <a:ln/>
        </p:spPr>
      </p:sp>
      <p:sp>
        <p:nvSpPr>
          <p:cNvPr id="177" name="Text 175"/>
          <p:cNvSpPr/>
          <p:nvPr/>
        </p:nvSpPr>
        <p:spPr>
          <a:xfrm>
            <a:off x="565428" y="5942886"/>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178" name="Text 176"/>
          <p:cNvSpPr/>
          <p:nvPr/>
        </p:nvSpPr>
        <p:spPr>
          <a:xfrm>
            <a:off x="1428512"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90</a:t>
            </a:r>
            <a:endParaRPr lang="en-US" sz="950" dirty="0"/>
          </a:p>
        </p:txBody>
      </p:sp>
      <p:sp>
        <p:nvSpPr>
          <p:cNvPr id="179" name="Text 177"/>
          <p:cNvSpPr/>
          <p:nvPr/>
        </p:nvSpPr>
        <p:spPr>
          <a:xfrm>
            <a:off x="2287786"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70.82</a:t>
            </a:r>
            <a:endParaRPr lang="en-US" sz="950" dirty="0"/>
          </a:p>
        </p:txBody>
      </p:sp>
      <p:sp>
        <p:nvSpPr>
          <p:cNvPr id="180" name="Text 178"/>
          <p:cNvSpPr/>
          <p:nvPr/>
        </p:nvSpPr>
        <p:spPr>
          <a:xfrm>
            <a:off x="3147060"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63.51</a:t>
            </a:r>
            <a:endParaRPr lang="en-US" sz="950" dirty="0"/>
          </a:p>
        </p:txBody>
      </p:sp>
      <p:sp>
        <p:nvSpPr>
          <p:cNvPr id="181" name="Text 179"/>
          <p:cNvSpPr/>
          <p:nvPr/>
        </p:nvSpPr>
        <p:spPr>
          <a:xfrm>
            <a:off x="4006334"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61.08</a:t>
            </a:r>
            <a:endParaRPr lang="en-US" sz="950" dirty="0"/>
          </a:p>
        </p:txBody>
      </p:sp>
      <p:sp>
        <p:nvSpPr>
          <p:cNvPr id="182" name="Text 180"/>
          <p:cNvSpPr/>
          <p:nvPr/>
        </p:nvSpPr>
        <p:spPr>
          <a:xfrm>
            <a:off x="4865608"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64.28</a:t>
            </a:r>
            <a:endParaRPr lang="en-US" sz="950" dirty="0"/>
          </a:p>
        </p:txBody>
      </p:sp>
      <p:sp>
        <p:nvSpPr>
          <p:cNvPr id="183" name="Text 181"/>
          <p:cNvSpPr/>
          <p:nvPr/>
        </p:nvSpPr>
        <p:spPr>
          <a:xfrm>
            <a:off x="5724882"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62.62</a:t>
            </a:r>
            <a:endParaRPr lang="en-US" sz="950" dirty="0"/>
          </a:p>
        </p:txBody>
      </p:sp>
      <p:sp>
        <p:nvSpPr>
          <p:cNvPr id="184" name="Text 182"/>
          <p:cNvSpPr/>
          <p:nvPr/>
        </p:nvSpPr>
        <p:spPr>
          <a:xfrm>
            <a:off x="6584156"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67.00</a:t>
            </a:r>
            <a:endParaRPr lang="en-US" sz="950" dirty="0"/>
          </a:p>
        </p:txBody>
      </p:sp>
      <p:sp>
        <p:nvSpPr>
          <p:cNvPr id="185" name="Text 183"/>
          <p:cNvSpPr/>
          <p:nvPr/>
        </p:nvSpPr>
        <p:spPr>
          <a:xfrm>
            <a:off x="7443430"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63.21</a:t>
            </a:r>
            <a:endParaRPr lang="en-US" sz="950" dirty="0"/>
          </a:p>
        </p:txBody>
      </p:sp>
      <p:sp>
        <p:nvSpPr>
          <p:cNvPr id="186" name="Text 184"/>
          <p:cNvSpPr/>
          <p:nvPr/>
        </p:nvSpPr>
        <p:spPr>
          <a:xfrm>
            <a:off x="8302704"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57.88</a:t>
            </a:r>
            <a:endParaRPr lang="en-US" sz="950" dirty="0"/>
          </a:p>
        </p:txBody>
      </p:sp>
      <p:sp>
        <p:nvSpPr>
          <p:cNvPr id="187" name="Text 185"/>
          <p:cNvSpPr/>
          <p:nvPr/>
        </p:nvSpPr>
        <p:spPr>
          <a:xfrm>
            <a:off x="9161978"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58.12</a:t>
            </a:r>
            <a:endParaRPr lang="en-US" sz="950" dirty="0"/>
          </a:p>
        </p:txBody>
      </p:sp>
      <p:sp>
        <p:nvSpPr>
          <p:cNvPr id="188" name="Text 186"/>
          <p:cNvSpPr/>
          <p:nvPr/>
        </p:nvSpPr>
        <p:spPr>
          <a:xfrm>
            <a:off x="10021253"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54.18</a:t>
            </a:r>
            <a:endParaRPr lang="en-US" sz="950" dirty="0"/>
          </a:p>
        </p:txBody>
      </p:sp>
      <p:sp>
        <p:nvSpPr>
          <p:cNvPr id="189" name="Text 187"/>
          <p:cNvSpPr/>
          <p:nvPr/>
        </p:nvSpPr>
        <p:spPr>
          <a:xfrm>
            <a:off x="10880527"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57.32</a:t>
            </a:r>
            <a:endParaRPr lang="en-US" sz="950" dirty="0"/>
          </a:p>
        </p:txBody>
      </p:sp>
      <p:sp>
        <p:nvSpPr>
          <p:cNvPr id="190" name="Text 188"/>
          <p:cNvSpPr/>
          <p:nvPr/>
        </p:nvSpPr>
        <p:spPr>
          <a:xfrm>
            <a:off x="11739801"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55.68</a:t>
            </a:r>
            <a:endParaRPr lang="en-US" sz="950" dirty="0"/>
          </a:p>
        </p:txBody>
      </p:sp>
      <p:sp>
        <p:nvSpPr>
          <p:cNvPr id="191" name="Text 189"/>
          <p:cNvSpPr/>
          <p:nvPr/>
        </p:nvSpPr>
        <p:spPr>
          <a:xfrm>
            <a:off x="12599075" y="5942886"/>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62.17</a:t>
            </a:r>
            <a:endParaRPr lang="en-US" sz="950" dirty="0"/>
          </a:p>
        </p:txBody>
      </p:sp>
      <p:sp>
        <p:nvSpPr>
          <p:cNvPr id="192" name="Text 190"/>
          <p:cNvSpPr/>
          <p:nvPr/>
        </p:nvSpPr>
        <p:spPr>
          <a:xfrm>
            <a:off x="13458349" y="5942886"/>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53.05</a:t>
            </a:r>
            <a:endParaRPr lang="en-US" sz="950" dirty="0"/>
          </a:p>
        </p:txBody>
      </p:sp>
      <p:sp>
        <p:nvSpPr>
          <p:cNvPr id="193" name="Shape 191"/>
          <p:cNvSpPr/>
          <p:nvPr/>
        </p:nvSpPr>
        <p:spPr>
          <a:xfrm>
            <a:off x="440174" y="6222206"/>
            <a:ext cx="13750052" cy="558641"/>
          </a:xfrm>
          <a:prstGeom prst="rect">
            <a:avLst/>
          </a:prstGeom>
          <a:solidFill>
            <a:srgbClr val="000000">
              <a:alpha val="4000"/>
            </a:srgbClr>
          </a:solidFill>
          <a:ln/>
        </p:spPr>
      </p:sp>
      <p:sp>
        <p:nvSpPr>
          <p:cNvPr id="194" name="Text 192"/>
          <p:cNvSpPr/>
          <p:nvPr/>
        </p:nvSpPr>
        <p:spPr>
          <a:xfrm>
            <a:off x="565428" y="6303883"/>
            <a:ext cx="608290" cy="395288"/>
          </a:xfrm>
          <a:prstGeom prst="rect">
            <a:avLst/>
          </a:prstGeom>
          <a:noFill/>
          <a:ln/>
        </p:spPr>
        <p:txBody>
          <a:bodyPr wrap="squar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IGA (Ours)</a:t>
            </a:r>
            <a:endParaRPr lang="en-US" sz="950" dirty="0"/>
          </a:p>
        </p:txBody>
      </p:sp>
      <p:sp>
        <p:nvSpPr>
          <p:cNvPr id="195" name="Text 193"/>
          <p:cNvSpPr/>
          <p:nvPr/>
        </p:nvSpPr>
        <p:spPr>
          <a:xfrm>
            <a:off x="1428512" y="6303883"/>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30</a:t>
            </a:r>
            <a:endParaRPr lang="en-US" sz="950" dirty="0"/>
          </a:p>
        </p:txBody>
      </p:sp>
      <p:sp>
        <p:nvSpPr>
          <p:cNvPr id="196" name="Text 194"/>
          <p:cNvSpPr/>
          <p:nvPr/>
        </p:nvSpPr>
        <p:spPr>
          <a:xfrm>
            <a:off x="2287786"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99.96</a:t>
            </a:r>
            <a:endParaRPr lang="en-US" sz="950" dirty="0"/>
          </a:p>
        </p:txBody>
      </p:sp>
      <p:sp>
        <p:nvSpPr>
          <p:cNvPr id="197" name="Text 195"/>
          <p:cNvSpPr/>
          <p:nvPr/>
        </p:nvSpPr>
        <p:spPr>
          <a:xfrm>
            <a:off x="3147060"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86.88</a:t>
            </a:r>
            <a:endParaRPr lang="en-US" sz="950" dirty="0"/>
          </a:p>
        </p:txBody>
      </p:sp>
      <p:sp>
        <p:nvSpPr>
          <p:cNvPr id="198" name="Text 196"/>
          <p:cNvSpPr/>
          <p:nvPr/>
        </p:nvSpPr>
        <p:spPr>
          <a:xfrm>
            <a:off x="4006334"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79.33</a:t>
            </a:r>
            <a:endParaRPr lang="en-US" sz="950" dirty="0"/>
          </a:p>
        </p:txBody>
      </p:sp>
      <p:sp>
        <p:nvSpPr>
          <p:cNvPr id="199" name="Text 197"/>
          <p:cNvSpPr/>
          <p:nvPr/>
        </p:nvSpPr>
        <p:spPr>
          <a:xfrm>
            <a:off x="4865608"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77.51</a:t>
            </a:r>
            <a:endParaRPr lang="en-US" sz="950" dirty="0"/>
          </a:p>
        </p:txBody>
      </p:sp>
      <p:sp>
        <p:nvSpPr>
          <p:cNvPr id="200" name="Text 198"/>
          <p:cNvSpPr/>
          <p:nvPr/>
        </p:nvSpPr>
        <p:spPr>
          <a:xfrm>
            <a:off x="5724882"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81.44</a:t>
            </a:r>
            <a:endParaRPr lang="en-US" sz="950" dirty="0"/>
          </a:p>
        </p:txBody>
      </p:sp>
      <p:sp>
        <p:nvSpPr>
          <p:cNvPr id="201" name="Text 199"/>
          <p:cNvSpPr/>
          <p:nvPr/>
        </p:nvSpPr>
        <p:spPr>
          <a:xfrm>
            <a:off x="6584156"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87.35</a:t>
            </a:r>
            <a:endParaRPr lang="en-US" sz="950" dirty="0"/>
          </a:p>
        </p:txBody>
      </p:sp>
      <p:sp>
        <p:nvSpPr>
          <p:cNvPr id="202" name="Text 200"/>
          <p:cNvSpPr/>
          <p:nvPr/>
        </p:nvSpPr>
        <p:spPr>
          <a:xfrm>
            <a:off x="7443430"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82.30</a:t>
            </a:r>
            <a:endParaRPr lang="en-US" sz="950" dirty="0"/>
          </a:p>
        </p:txBody>
      </p:sp>
      <p:sp>
        <p:nvSpPr>
          <p:cNvPr id="203" name="Text 201"/>
          <p:cNvSpPr/>
          <p:nvPr/>
        </p:nvSpPr>
        <p:spPr>
          <a:xfrm>
            <a:off x="8302704"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79.94</a:t>
            </a:r>
            <a:endParaRPr lang="en-US" sz="950" dirty="0"/>
          </a:p>
        </p:txBody>
      </p:sp>
      <p:sp>
        <p:nvSpPr>
          <p:cNvPr id="204" name="Text 202"/>
          <p:cNvSpPr/>
          <p:nvPr/>
        </p:nvSpPr>
        <p:spPr>
          <a:xfrm>
            <a:off x="9161978"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77.39</a:t>
            </a:r>
            <a:endParaRPr lang="en-US" sz="950" dirty="0"/>
          </a:p>
        </p:txBody>
      </p:sp>
      <p:sp>
        <p:nvSpPr>
          <p:cNvPr id="205" name="Text 203"/>
          <p:cNvSpPr/>
          <p:nvPr/>
        </p:nvSpPr>
        <p:spPr>
          <a:xfrm>
            <a:off x="10021253"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60.93</a:t>
            </a:r>
            <a:endParaRPr lang="en-US" sz="950" dirty="0"/>
          </a:p>
        </p:txBody>
      </p:sp>
      <p:sp>
        <p:nvSpPr>
          <p:cNvPr id="206" name="Text 204"/>
          <p:cNvSpPr/>
          <p:nvPr/>
        </p:nvSpPr>
        <p:spPr>
          <a:xfrm>
            <a:off x="10880527"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76.63</a:t>
            </a:r>
            <a:endParaRPr lang="en-US" sz="950" dirty="0"/>
          </a:p>
        </p:txBody>
      </p:sp>
      <p:sp>
        <p:nvSpPr>
          <p:cNvPr id="207" name="Text 205"/>
          <p:cNvSpPr/>
          <p:nvPr/>
        </p:nvSpPr>
        <p:spPr>
          <a:xfrm>
            <a:off x="11739801"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72.19</a:t>
            </a:r>
            <a:endParaRPr lang="en-US" sz="950" dirty="0"/>
          </a:p>
        </p:txBody>
      </p:sp>
      <p:sp>
        <p:nvSpPr>
          <p:cNvPr id="208" name="Text 206"/>
          <p:cNvSpPr/>
          <p:nvPr/>
        </p:nvSpPr>
        <p:spPr>
          <a:xfrm>
            <a:off x="12599075" y="6303883"/>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82.90</a:t>
            </a:r>
            <a:endParaRPr lang="en-US" sz="950" dirty="0"/>
          </a:p>
        </p:txBody>
      </p:sp>
      <p:sp>
        <p:nvSpPr>
          <p:cNvPr id="209" name="Text 207"/>
          <p:cNvSpPr/>
          <p:nvPr/>
        </p:nvSpPr>
        <p:spPr>
          <a:xfrm>
            <a:off x="13458349" y="6303883"/>
            <a:ext cx="60829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64.14</a:t>
            </a:r>
            <a:endParaRPr lang="en-US" sz="950" dirty="0"/>
          </a:p>
        </p:txBody>
      </p:sp>
      <p:sp>
        <p:nvSpPr>
          <p:cNvPr id="210" name="Shape 208"/>
          <p:cNvSpPr/>
          <p:nvPr/>
        </p:nvSpPr>
        <p:spPr>
          <a:xfrm>
            <a:off x="440174" y="6780847"/>
            <a:ext cx="13750052" cy="360998"/>
          </a:xfrm>
          <a:prstGeom prst="rect">
            <a:avLst/>
          </a:prstGeom>
          <a:solidFill>
            <a:srgbClr val="FFFFFF">
              <a:alpha val="4000"/>
            </a:srgbClr>
          </a:solidFill>
          <a:ln/>
        </p:spPr>
      </p:sp>
      <p:sp>
        <p:nvSpPr>
          <p:cNvPr id="211" name="Text 209"/>
          <p:cNvSpPr/>
          <p:nvPr/>
        </p:nvSpPr>
        <p:spPr>
          <a:xfrm>
            <a:off x="565428" y="6862524"/>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12" name="Text 210"/>
          <p:cNvSpPr/>
          <p:nvPr/>
        </p:nvSpPr>
        <p:spPr>
          <a:xfrm>
            <a:off x="1428512" y="6862524"/>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64</a:t>
            </a:r>
            <a:endParaRPr lang="en-US" sz="950" dirty="0"/>
          </a:p>
        </p:txBody>
      </p:sp>
      <p:sp>
        <p:nvSpPr>
          <p:cNvPr id="213" name="Text 211"/>
          <p:cNvSpPr/>
          <p:nvPr/>
        </p:nvSpPr>
        <p:spPr>
          <a:xfrm>
            <a:off x="2287786"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94.34</a:t>
            </a:r>
            <a:endParaRPr lang="en-US" sz="950" dirty="0"/>
          </a:p>
        </p:txBody>
      </p:sp>
      <p:sp>
        <p:nvSpPr>
          <p:cNvPr id="214" name="Text 212"/>
          <p:cNvSpPr/>
          <p:nvPr/>
        </p:nvSpPr>
        <p:spPr>
          <a:xfrm>
            <a:off x="3147060"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73.34</a:t>
            </a:r>
            <a:endParaRPr lang="en-US" sz="950" dirty="0"/>
          </a:p>
        </p:txBody>
      </p:sp>
      <p:sp>
        <p:nvSpPr>
          <p:cNvPr id="215" name="Text 213"/>
          <p:cNvSpPr/>
          <p:nvPr/>
        </p:nvSpPr>
        <p:spPr>
          <a:xfrm>
            <a:off x="4006334"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66.82</a:t>
            </a:r>
            <a:endParaRPr lang="en-US" sz="950" dirty="0"/>
          </a:p>
        </p:txBody>
      </p:sp>
      <p:sp>
        <p:nvSpPr>
          <p:cNvPr id="216" name="Text 214"/>
          <p:cNvSpPr/>
          <p:nvPr/>
        </p:nvSpPr>
        <p:spPr>
          <a:xfrm>
            <a:off x="4865608"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70.23</a:t>
            </a:r>
            <a:endParaRPr lang="en-US" sz="950" dirty="0"/>
          </a:p>
        </p:txBody>
      </p:sp>
      <p:sp>
        <p:nvSpPr>
          <p:cNvPr id="217" name="Text 215"/>
          <p:cNvSpPr/>
          <p:nvPr/>
        </p:nvSpPr>
        <p:spPr>
          <a:xfrm>
            <a:off x="5724882"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69.41</a:t>
            </a:r>
            <a:endParaRPr lang="en-US" sz="950" dirty="0"/>
          </a:p>
        </p:txBody>
      </p:sp>
      <p:sp>
        <p:nvSpPr>
          <p:cNvPr id="218" name="Text 216"/>
          <p:cNvSpPr/>
          <p:nvPr/>
        </p:nvSpPr>
        <p:spPr>
          <a:xfrm>
            <a:off x="6584156"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72.07</a:t>
            </a:r>
            <a:endParaRPr lang="en-US" sz="950" dirty="0"/>
          </a:p>
        </p:txBody>
      </p:sp>
      <p:sp>
        <p:nvSpPr>
          <p:cNvPr id="219" name="Text 217"/>
          <p:cNvSpPr/>
          <p:nvPr/>
        </p:nvSpPr>
        <p:spPr>
          <a:xfrm>
            <a:off x="7443430"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78.38</a:t>
            </a:r>
            <a:endParaRPr lang="en-US" sz="950" dirty="0"/>
          </a:p>
        </p:txBody>
      </p:sp>
      <p:sp>
        <p:nvSpPr>
          <p:cNvPr id="220" name="Text 218"/>
          <p:cNvSpPr/>
          <p:nvPr/>
        </p:nvSpPr>
        <p:spPr>
          <a:xfrm>
            <a:off x="8302704"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77.61</a:t>
            </a:r>
            <a:endParaRPr lang="en-US" sz="950" dirty="0"/>
          </a:p>
        </p:txBody>
      </p:sp>
      <p:sp>
        <p:nvSpPr>
          <p:cNvPr id="221" name="Text 219"/>
          <p:cNvSpPr/>
          <p:nvPr/>
        </p:nvSpPr>
        <p:spPr>
          <a:xfrm>
            <a:off x="9161978"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63.11</a:t>
            </a:r>
            <a:endParaRPr lang="en-US" sz="950" dirty="0"/>
          </a:p>
        </p:txBody>
      </p:sp>
      <p:sp>
        <p:nvSpPr>
          <p:cNvPr id="222" name="Text 220"/>
          <p:cNvSpPr/>
          <p:nvPr/>
        </p:nvSpPr>
        <p:spPr>
          <a:xfrm>
            <a:off x="10021253"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62.00</a:t>
            </a:r>
            <a:endParaRPr lang="en-US" sz="950" dirty="0"/>
          </a:p>
        </p:txBody>
      </p:sp>
      <p:sp>
        <p:nvSpPr>
          <p:cNvPr id="223" name="Text 221"/>
          <p:cNvSpPr/>
          <p:nvPr/>
        </p:nvSpPr>
        <p:spPr>
          <a:xfrm>
            <a:off x="10880527"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70.14</a:t>
            </a:r>
            <a:endParaRPr lang="en-US" sz="950" dirty="0"/>
          </a:p>
        </p:txBody>
      </p:sp>
      <p:sp>
        <p:nvSpPr>
          <p:cNvPr id="224" name="Text 222"/>
          <p:cNvSpPr/>
          <p:nvPr/>
        </p:nvSpPr>
        <p:spPr>
          <a:xfrm>
            <a:off x="11739801"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59.64</a:t>
            </a:r>
            <a:endParaRPr lang="en-US" sz="950" dirty="0"/>
          </a:p>
        </p:txBody>
      </p:sp>
      <p:sp>
        <p:nvSpPr>
          <p:cNvPr id="225" name="Text 223"/>
          <p:cNvSpPr/>
          <p:nvPr/>
        </p:nvSpPr>
        <p:spPr>
          <a:xfrm>
            <a:off x="12599075" y="6862524"/>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72.31</a:t>
            </a:r>
            <a:endParaRPr lang="en-US" sz="950" dirty="0"/>
          </a:p>
        </p:txBody>
      </p:sp>
      <p:sp>
        <p:nvSpPr>
          <p:cNvPr id="226" name="Text 224"/>
          <p:cNvSpPr/>
          <p:nvPr/>
        </p:nvSpPr>
        <p:spPr>
          <a:xfrm>
            <a:off x="13458349" y="6862524"/>
            <a:ext cx="60829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57.03</a:t>
            </a:r>
            <a:endParaRPr lang="en-US" sz="950" dirty="0"/>
          </a:p>
        </p:txBody>
      </p:sp>
      <p:sp>
        <p:nvSpPr>
          <p:cNvPr id="227" name="Shape 225"/>
          <p:cNvSpPr/>
          <p:nvPr/>
        </p:nvSpPr>
        <p:spPr>
          <a:xfrm>
            <a:off x="440174" y="7141845"/>
            <a:ext cx="13750052" cy="360998"/>
          </a:xfrm>
          <a:prstGeom prst="rect">
            <a:avLst/>
          </a:prstGeom>
          <a:solidFill>
            <a:srgbClr val="000000">
              <a:alpha val="4000"/>
            </a:srgbClr>
          </a:solidFill>
          <a:ln/>
        </p:spPr>
      </p:sp>
      <p:sp>
        <p:nvSpPr>
          <p:cNvPr id="228" name="Text 226"/>
          <p:cNvSpPr/>
          <p:nvPr/>
        </p:nvSpPr>
        <p:spPr>
          <a:xfrm>
            <a:off x="565428" y="7223522"/>
            <a:ext cx="608290" cy="197644"/>
          </a:xfrm>
          <a:prstGeom prst="rect">
            <a:avLst/>
          </a:prstGeom>
          <a:noFill/>
          <a:ln/>
        </p:spPr>
        <p:txBody>
          <a:bodyPr wrap="none" lIns="0" tIns="0" rIns="0" bIns="0" rtlCol="0" anchor="t"/>
          <a:lstStyle/>
          <a:p>
            <a:pPr algn="l" indent="0" marL="0">
              <a:lnSpc>
                <a:spcPts val="1550"/>
              </a:lnSpc>
              <a:buNone/>
            </a:pPr>
            <a:endParaRPr lang="en-US" sz="950" dirty="0"/>
          </a:p>
        </p:txBody>
      </p:sp>
      <p:sp>
        <p:nvSpPr>
          <p:cNvPr id="229" name="Text 227"/>
          <p:cNvSpPr/>
          <p:nvPr/>
        </p:nvSpPr>
        <p:spPr>
          <a:xfrm>
            <a:off x="1428512" y="7223522"/>
            <a:ext cx="60448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90</a:t>
            </a:r>
            <a:endParaRPr lang="en-US" sz="950" dirty="0"/>
          </a:p>
        </p:txBody>
      </p:sp>
      <p:sp>
        <p:nvSpPr>
          <p:cNvPr id="230" name="Text 228"/>
          <p:cNvSpPr/>
          <p:nvPr/>
        </p:nvSpPr>
        <p:spPr>
          <a:xfrm>
            <a:off x="2287786"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74.62</a:t>
            </a:r>
            <a:endParaRPr lang="en-US" sz="950" dirty="0"/>
          </a:p>
        </p:txBody>
      </p:sp>
      <p:sp>
        <p:nvSpPr>
          <p:cNvPr id="231" name="Text 229"/>
          <p:cNvSpPr/>
          <p:nvPr/>
        </p:nvSpPr>
        <p:spPr>
          <a:xfrm>
            <a:off x="3147060"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69.45</a:t>
            </a:r>
            <a:endParaRPr lang="en-US" sz="950" dirty="0"/>
          </a:p>
        </p:txBody>
      </p:sp>
      <p:sp>
        <p:nvSpPr>
          <p:cNvPr id="232" name="Text 230"/>
          <p:cNvSpPr/>
          <p:nvPr/>
        </p:nvSpPr>
        <p:spPr>
          <a:xfrm>
            <a:off x="4006334"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62.52</a:t>
            </a:r>
            <a:endParaRPr lang="en-US" sz="950" dirty="0"/>
          </a:p>
        </p:txBody>
      </p:sp>
      <p:sp>
        <p:nvSpPr>
          <p:cNvPr id="233" name="Text 231"/>
          <p:cNvSpPr/>
          <p:nvPr/>
        </p:nvSpPr>
        <p:spPr>
          <a:xfrm>
            <a:off x="4865608"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64.96</a:t>
            </a:r>
            <a:endParaRPr lang="en-US" sz="950" dirty="0"/>
          </a:p>
        </p:txBody>
      </p:sp>
      <p:sp>
        <p:nvSpPr>
          <p:cNvPr id="234" name="Text 232"/>
          <p:cNvSpPr/>
          <p:nvPr/>
        </p:nvSpPr>
        <p:spPr>
          <a:xfrm>
            <a:off x="5724882"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65.78</a:t>
            </a:r>
            <a:endParaRPr lang="en-US" sz="950" dirty="0"/>
          </a:p>
        </p:txBody>
      </p:sp>
      <p:sp>
        <p:nvSpPr>
          <p:cNvPr id="235" name="Text 233"/>
          <p:cNvSpPr/>
          <p:nvPr/>
        </p:nvSpPr>
        <p:spPr>
          <a:xfrm>
            <a:off x="6584156"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68.78</a:t>
            </a:r>
            <a:endParaRPr lang="en-US" sz="950" dirty="0"/>
          </a:p>
        </p:txBody>
      </p:sp>
      <p:sp>
        <p:nvSpPr>
          <p:cNvPr id="236" name="Text 234"/>
          <p:cNvSpPr/>
          <p:nvPr/>
        </p:nvSpPr>
        <p:spPr>
          <a:xfrm>
            <a:off x="7443430"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71.47</a:t>
            </a:r>
            <a:endParaRPr lang="en-US" sz="950" dirty="0"/>
          </a:p>
        </p:txBody>
      </p:sp>
      <p:sp>
        <p:nvSpPr>
          <p:cNvPr id="237" name="Text 235"/>
          <p:cNvSpPr/>
          <p:nvPr/>
        </p:nvSpPr>
        <p:spPr>
          <a:xfrm>
            <a:off x="8302704"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62.26</a:t>
            </a:r>
            <a:endParaRPr lang="en-US" sz="950" dirty="0"/>
          </a:p>
        </p:txBody>
      </p:sp>
      <p:sp>
        <p:nvSpPr>
          <p:cNvPr id="238" name="Text 236"/>
          <p:cNvSpPr/>
          <p:nvPr/>
        </p:nvSpPr>
        <p:spPr>
          <a:xfrm>
            <a:off x="9161978"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59.10</a:t>
            </a:r>
            <a:endParaRPr lang="en-US" sz="950" dirty="0"/>
          </a:p>
        </p:txBody>
      </p:sp>
      <p:sp>
        <p:nvSpPr>
          <p:cNvPr id="239" name="Text 237"/>
          <p:cNvSpPr/>
          <p:nvPr/>
        </p:nvSpPr>
        <p:spPr>
          <a:xfrm>
            <a:off x="10021253"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55.31</a:t>
            </a:r>
            <a:endParaRPr lang="en-US" sz="950" dirty="0"/>
          </a:p>
        </p:txBody>
      </p:sp>
      <p:sp>
        <p:nvSpPr>
          <p:cNvPr id="240" name="Text 238"/>
          <p:cNvSpPr/>
          <p:nvPr/>
        </p:nvSpPr>
        <p:spPr>
          <a:xfrm>
            <a:off x="10880527"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60.10</a:t>
            </a:r>
            <a:endParaRPr lang="en-US" sz="950" dirty="0"/>
          </a:p>
        </p:txBody>
      </p:sp>
      <p:sp>
        <p:nvSpPr>
          <p:cNvPr id="241" name="Text 239"/>
          <p:cNvSpPr/>
          <p:nvPr/>
        </p:nvSpPr>
        <p:spPr>
          <a:xfrm>
            <a:off x="11739801"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56.48</a:t>
            </a:r>
            <a:endParaRPr lang="en-US" sz="950" dirty="0"/>
          </a:p>
        </p:txBody>
      </p:sp>
      <p:sp>
        <p:nvSpPr>
          <p:cNvPr id="242" name="Text 240"/>
          <p:cNvSpPr/>
          <p:nvPr/>
        </p:nvSpPr>
        <p:spPr>
          <a:xfrm>
            <a:off x="12599075" y="7223522"/>
            <a:ext cx="604480" cy="197644"/>
          </a:xfrm>
          <a:prstGeom prst="rect">
            <a:avLst/>
          </a:prstGeom>
          <a:noFill/>
          <a:ln/>
        </p:spPr>
        <p:txBody>
          <a:bodyPr wrap="none" lIns="0" tIns="0" rIns="0" bIns="0" rtlCol="0" anchor="t"/>
          <a:lstStyle/>
          <a:p>
            <a:pPr algn="l" indent="0" marL="0">
              <a:lnSpc>
                <a:spcPts val="1550"/>
              </a:lnSpc>
              <a:buNone/>
            </a:pPr>
            <a:r>
              <a:rPr lang="en-US" sz="950" b="1" dirty="0">
                <a:solidFill>
                  <a:srgbClr val="3B3535"/>
                </a:solidFill>
                <a:latin typeface="Sora Light" pitchFamily="34" charset="0"/>
                <a:ea typeface="Sora Light" pitchFamily="34" charset="-122"/>
                <a:cs typeface="Sora Light" pitchFamily="34" charset="-120"/>
              </a:rPr>
              <a:t>63.21</a:t>
            </a:r>
            <a:endParaRPr lang="en-US" sz="950" dirty="0"/>
          </a:p>
        </p:txBody>
      </p:sp>
      <p:sp>
        <p:nvSpPr>
          <p:cNvPr id="243" name="Text 241"/>
          <p:cNvSpPr/>
          <p:nvPr/>
        </p:nvSpPr>
        <p:spPr>
          <a:xfrm>
            <a:off x="13458349" y="7223522"/>
            <a:ext cx="608290" cy="197644"/>
          </a:xfrm>
          <a:prstGeom prst="rect">
            <a:avLst/>
          </a:prstGeom>
          <a:noFill/>
          <a:ln/>
        </p:spPr>
        <p:txBody>
          <a:bodyPr wrap="none" lIns="0" tIns="0" rIns="0" bIns="0" rtlCol="0" anchor="t"/>
          <a:lstStyle/>
          <a:p>
            <a:pPr algn="l" indent="0" marL="0">
              <a:lnSpc>
                <a:spcPts val="1550"/>
              </a:lnSpc>
              <a:buNone/>
            </a:pPr>
            <a:r>
              <a:rPr lang="en-US" sz="950" dirty="0">
                <a:solidFill>
                  <a:srgbClr val="3B3535"/>
                </a:solidFill>
                <a:latin typeface="Sora Light" pitchFamily="34" charset="0"/>
                <a:ea typeface="Sora Light" pitchFamily="34" charset="-122"/>
                <a:cs typeface="Sora Light" pitchFamily="34" charset="-120"/>
              </a:rPr>
              <a:t>55.32</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9957" y="479227"/>
            <a:ext cx="7034093" cy="573286"/>
          </a:xfrm>
          <a:prstGeom prst="rect">
            <a:avLst/>
          </a:prstGeom>
          <a:noFill/>
          <a:ln/>
        </p:spPr>
        <p:txBody>
          <a:bodyPr wrap="none" lIns="0" tIns="0" rIns="0" bIns="0" rtlCol="0" anchor="t"/>
          <a:lstStyle/>
          <a:p>
            <a:pPr algn="l" indent="0" marL="0">
              <a:lnSpc>
                <a:spcPts val="4500"/>
              </a:lnSpc>
              <a:buNone/>
            </a:pPr>
            <a:r>
              <a:rPr lang="en-US" sz="3600" dirty="0">
                <a:solidFill>
                  <a:srgbClr val="1F1E1E"/>
                </a:solidFill>
                <a:latin typeface="Sora Semi Bold" pitchFamily="34" charset="0"/>
                <a:ea typeface="Sora Semi Bold" pitchFamily="34" charset="-122"/>
                <a:cs typeface="Sora Semi Bold" pitchFamily="34" charset="-120"/>
              </a:rPr>
              <a:t>Imperceptibility and Capacity</a:t>
            </a:r>
            <a:endParaRPr lang="en-US" sz="3600" dirty="0"/>
          </a:p>
        </p:txBody>
      </p:sp>
      <p:sp>
        <p:nvSpPr>
          <p:cNvPr id="3" name="Text 1"/>
          <p:cNvSpPr/>
          <p:nvPr/>
        </p:nvSpPr>
        <p:spPr>
          <a:xfrm>
            <a:off x="609957" y="1401008"/>
            <a:ext cx="13410486" cy="557689"/>
          </a:xfrm>
          <a:prstGeom prst="rect">
            <a:avLst/>
          </a:prstGeom>
          <a:noFill/>
          <a:ln/>
        </p:spPr>
        <p:txBody>
          <a:bodyPr wrap="square" lIns="0" tIns="0" rIns="0" bIns="0" rtlCol="0" anchor="t"/>
          <a:lstStyle/>
          <a:p>
            <a:pPr algn="l" indent="0" marL="0">
              <a:lnSpc>
                <a:spcPts val="2150"/>
              </a:lnSpc>
              <a:buNone/>
            </a:pPr>
            <a:r>
              <a:rPr lang="en-US" sz="1350" dirty="0">
                <a:solidFill>
                  <a:srgbClr val="3B3535"/>
                </a:solidFill>
                <a:latin typeface="Sora Light" pitchFamily="34" charset="0"/>
                <a:ea typeface="Sora Light" pitchFamily="34" charset="-122"/>
                <a:cs typeface="Sora Light" pitchFamily="34" charset="-120"/>
              </a:rPr>
              <a:t>Our IGA model achieves comparable imperceptibility with existing methods, producing encoded images that are visually indistinguishable from original cover images. This is crucial for practical data hiding applications.</a:t>
            </a:r>
            <a:endParaRPr lang="en-US" sz="1350" dirty="0"/>
          </a:p>
        </p:txBody>
      </p:sp>
      <p:sp>
        <p:nvSpPr>
          <p:cNvPr id="4" name="Text 2"/>
          <p:cNvSpPr/>
          <p:nvPr/>
        </p:nvSpPr>
        <p:spPr>
          <a:xfrm>
            <a:off x="609957" y="2154674"/>
            <a:ext cx="13410486" cy="557689"/>
          </a:xfrm>
          <a:prstGeom prst="rect">
            <a:avLst/>
          </a:prstGeom>
          <a:noFill/>
          <a:ln/>
        </p:spPr>
        <p:txBody>
          <a:bodyPr wrap="square" lIns="0" tIns="0" rIns="0" bIns="0" rtlCol="0" anchor="t"/>
          <a:lstStyle/>
          <a:p>
            <a:pPr algn="l" indent="0" marL="0">
              <a:lnSpc>
                <a:spcPts val="2150"/>
              </a:lnSpc>
              <a:buNone/>
            </a:pPr>
            <a:r>
              <a:rPr lang="en-US" sz="1350" dirty="0">
                <a:solidFill>
                  <a:srgbClr val="3B3535"/>
                </a:solidFill>
                <a:latin typeface="Sora Light" pitchFamily="34" charset="0"/>
                <a:ea typeface="Sora Light" pitchFamily="34" charset="-122"/>
                <a:cs typeface="Sora Light" pitchFamily="34" charset="-120"/>
              </a:rPr>
              <a:t>Furthermore, IGA significantly improves model capacity, enabling the embedding of more information without compromising image quality, as evidenced by higher RS-BPP values across various settings.</a:t>
            </a:r>
            <a:endParaRPr lang="en-US" sz="1350" dirty="0"/>
          </a:p>
        </p:txBody>
      </p:sp>
      <p:pic>
        <p:nvPicPr>
          <p:cNvPr id="5" name="Image 0" descr="preencoded.png">    </p:cNvPr>
          <p:cNvPicPr>
            <a:picLocks noChangeAspect="1"/>
          </p:cNvPicPr>
          <p:nvPr/>
        </p:nvPicPr>
        <p:blipFill>
          <a:blip r:embed="rId1"/>
          <a:stretch>
            <a:fillRect/>
          </a:stretch>
        </p:blipFill>
        <p:spPr>
          <a:xfrm>
            <a:off x="609957" y="2908340"/>
            <a:ext cx="6596301" cy="4076819"/>
          </a:xfrm>
          <a:prstGeom prst="rect">
            <a:avLst/>
          </a:prstGeom>
        </p:spPr>
      </p:pic>
      <p:sp>
        <p:nvSpPr>
          <p:cNvPr id="6" name="Text 3"/>
          <p:cNvSpPr/>
          <p:nvPr/>
        </p:nvSpPr>
        <p:spPr>
          <a:xfrm>
            <a:off x="609957" y="7202924"/>
            <a:ext cx="2682359" cy="286583"/>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Visual Imperceptibility</a:t>
            </a:r>
            <a:endParaRPr lang="en-US" sz="1800" dirty="0"/>
          </a:p>
        </p:txBody>
      </p:sp>
      <p:sp>
        <p:nvSpPr>
          <p:cNvPr id="7" name="Text 4"/>
          <p:cNvSpPr/>
          <p:nvPr/>
        </p:nvSpPr>
        <p:spPr>
          <a:xfrm>
            <a:off x="609957" y="7594044"/>
            <a:ext cx="6596301" cy="557689"/>
          </a:xfrm>
          <a:prstGeom prst="rect">
            <a:avLst/>
          </a:prstGeom>
          <a:noFill/>
          <a:ln/>
        </p:spPr>
        <p:txBody>
          <a:bodyPr wrap="square" lIns="0" tIns="0" rIns="0" bIns="0" rtlCol="0" anchor="t"/>
          <a:lstStyle/>
          <a:p>
            <a:pPr algn="l" indent="0" marL="0">
              <a:lnSpc>
                <a:spcPts val="2150"/>
              </a:lnSpc>
              <a:buNone/>
            </a:pPr>
            <a:r>
              <a:rPr lang="en-US" sz="1350" dirty="0">
                <a:solidFill>
                  <a:srgbClr val="3B3535"/>
                </a:solidFill>
                <a:latin typeface="Sora Light" pitchFamily="34" charset="0"/>
                <a:ea typeface="Sora Light" pitchFamily="34" charset="-122"/>
                <a:cs typeface="Sora Light" pitchFamily="34" charset="-120"/>
              </a:rPr>
              <a:t>Encoded images generated by IGA are visually similar to original cover images, ensuring minimal perceptual disturbance.</a:t>
            </a:r>
            <a:endParaRPr lang="en-US" sz="1350" dirty="0"/>
          </a:p>
        </p:txBody>
      </p:sp>
      <p:pic>
        <p:nvPicPr>
          <p:cNvPr id="8" name="Image 1" descr="preencoded.png">    </p:cNvPr>
          <p:cNvPicPr>
            <a:picLocks noChangeAspect="1"/>
          </p:cNvPicPr>
          <p:nvPr/>
        </p:nvPicPr>
        <p:blipFill>
          <a:blip r:embed="rId2"/>
          <a:stretch>
            <a:fillRect/>
          </a:stretch>
        </p:blipFill>
        <p:spPr>
          <a:xfrm>
            <a:off x="7424023" y="2908340"/>
            <a:ext cx="6596420" cy="4076819"/>
          </a:xfrm>
          <a:prstGeom prst="rect">
            <a:avLst/>
          </a:prstGeom>
        </p:spPr>
      </p:pic>
      <p:sp>
        <p:nvSpPr>
          <p:cNvPr id="9" name="Text 5"/>
          <p:cNvSpPr/>
          <p:nvPr/>
        </p:nvSpPr>
        <p:spPr>
          <a:xfrm>
            <a:off x="7424023" y="7202924"/>
            <a:ext cx="2293144" cy="286583"/>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Sora Semi Bold" pitchFamily="34" charset="0"/>
                <a:ea typeface="Sora Semi Bold" pitchFamily="34" charset="-122"/>
                <a:cs typeface="Sora Semi Bold" pitchFamily="34" charset="-120"/>
              </a:rPr>
              <a:t>Enhanced Capacity</a:t>
            </a:r>
            <a:endParaRPr lang="en-US" sz="1800" dirty="0"/>
          </a:p>
        </p:txBody>
      </p:sp>
      <p:sp>
        <p:nvSpPr>
          <p:cNvPr id="10" name="Text 6"/>
          <p:cNvSpPr/>
          <p:nvPr/>
        </p:nvSpPr>
        <p:spPr>
          <a:xfrm>
            <a:off x="7424023" y="7594044"/>
            <a:ext cx="6596420" cy="557689"/>
          </a:xfrm>
          <a:prstGeom prst="rect">
            <a:avLst/>
          </a:prstGeom>
          <a:noFill/>
          <a:ln/>
        </p:spPr>
        <p:txBody>
          <a:bodyPr wrap="square" lIns="0" tIns="0" rIns="0" bIns="0" rtlCol="0" anchor="t"/>
          <a:lstStyle/>
          <a:p>
            <a:pPr algn="l" indent="0" marL="0">
              <a:lnSpc>
                <a:spcPts val="2150"/>
              </a:lnSpc>
              <a:buNone/>
            </a:pPr>
            <a:r>
              <a:rPr lang="en-US" sz="1350" dirty="0">
                <a:solidFill>
                  <a:srgbClr val="3B3535"/>
                </a:solidFill>
                <a:latin typeface="Sora Light" pitchFamily="34" charset="0"/>
                <a:ea typeface="Sora Light" pitchFamily="34" charset="-122"/>
                <a:cs typeface="Sora Light" pitchFamily="34" charset="-120"/>
              </a:rPr>
              <a:t>IGA demonstrates significantly higher RS-BPP values, indicating its superior ability to embed lengthy messages robustly.</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3533" y="545663"/>
            <a:ext cx="7856934" cy="1209675"/>
          </a:xfrm>
          <a:prstGeom prst="rect">
            <a:avLst/>
          </a:prstGeom>
          <a:noFill/>
          <a:ln/>
        </p:spPr>
        <p:txBody>
          <a:bodyPr wrap="square" lIns="0" tIns="0" rIns="0" bIns="0" rtlCol="0" anchor="t"/>
          <a:lstStyle/>
          <a:p>
            <a:pPr algn="l" indent="0" marL="0">
              <a:lnSpc>
                <a:spcPts val="4750"/>
              </a:lnSpc>
              <a:buNone/>
            </a:pPr>
            <a:r>
              <a:rPr lang="en-US" sz="3800" dirty="0">
                <a:solidFill>
                  <a:srgbClr val="1F1E1E"/>
                </a:solidFill>
                <a:latin typeface="Sora Semi Bold" pitchFamily="34" charset="0"/>
                <a:ea typeface="Sora Semi Bold" pitchFamily="34" charset="-122"/>
                <a:cs typeface="Sora Semi Bold" pitchFamily="34" charset="-120"/>
              </a:rPr>
              <a:t>Key Takeaways and Future Work</a:t>
            </a:r>
            <a:endParaRPr lang="en-US" sz="3800" dirty="0"/>
          </a:p>
        </p:txBody>
      </p:sp>
      <p:sp>
        <p:nvSpPr>
          <p:cNvPr id="4" name="Shape 1"/>
          <p:cNvSpPr/>
          <p:nvPr/>
        </p:nvSpPr>
        <p:spPr>
          <a:xfrm>
            <a:off x="643533" y="2031087"/>
            <a:ext cx="413742" cy="413742"/>
          </a:xfrm>
          <a:prstGeom prst="roundRect">
            <a:avLst>
              <a:gd name="adj" fmla="val 18667"/>
            </a:avLst>
          </a:prstGeom>
          <a:solidFill>
            <a:srgbClr val="F9D2D6"/>
          </a:solidFill>
          <a:ln w="7620">
            <a:solidFill>
              <a:srgbClr val="DFB8BC"/>
            </a:solidFill>
            <a:prstDash val="solid"/>
          </a:ln>
        </p:spPr>
      </p:sp>
      <p:pic>
        <p:nvPicPr>
          <p:cNvPr id="5" name="Image 1" descr="preencoded.png">    </p:cNvPr>
          <p:cNvPicPr>
            <a:picLocks noChangeAspect="1"/>
          </p:cNvPicPr>
          <p:nvPr/>
        </p:nvPicPr>
        <p:blipFill>
          <a:blip r:embed="rId2"/>
          <a:stretch>
            <a:fillRect/>
          </a:stretch>
        </p:blipFill>
        <p:spPr>
          <a:xfrm>
            <a:off x="705207" y="2056448"/>
            <a:ext cx="290274" cy="362903"/>
          </a:xfrm>
          <a:prstGeom prst="rect">
            <a:avLst/>
          </a:prstGeom>
        </p:spPr>
      </p:pic>
      <p:sp>
        <p:nvSpPr>
          <p:cNvPr id="6" name="Text 2"/>
          <p:cNvSpPr/>
          <p:nvPr/>
        </p:nvSpPr>
        <p:spPr>
          <a:xfrm>
            <a:off x="1241108" y="2094190"/>
            <a:ext cx="2735104" cy="302419"/>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Novel IGA Mechanism</a:t>
            </a:r>
            <a:endParaRPr lang="en-US" sz="1900" dirty="0"/>
          </a:p>
        </p:txBody>
      </p:sp>
      <p:sp>
        <p:nvSpPr>
          <p:cNvPr id="7" name="Text 3"/>
          <p:cNvSpPr/>
          <p:nvPr/>
        </p:nvSpPr>
        <p:spPr>
          <a:xfrm>
            <a:off x="1241108" y="2506861"/>
            <a:ext cx="7259360" cy="882253"/>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Our Inverse Gradient Attention (IGA) module adaptively spotlights robust pixels for data hiding, significantly improving accuracy and robustness against distortions.</a:t>
            </a:r>
            <a:endParaRPr lang="en-US" sz="1400" dirty="0"/>
          </a:p>
        </p:txBody>
      </p:sp>
      <p:sp>
        <p:nvSpPr>
          <p:cNvPr id="8" name="Shape 4"/>
          <p:cNvSpPr/>
          <p:nvPr/>
        </p:nvSpPr>
        <p:spPr>
          <a:xfrm>
            <a:off x="643533" y="3756779"/>
            <a:ext cx="413742" cy="413742"/>
          </a:xfrm>
          <a:prstGeom prst="roundRect">
            <a:avLst>
              <a:gd name="adj" fmla="val 18667"/>
            </a:avLst>
          </a:prstGeom>
          <a:solidFill>
            <a:srgbClr val="F9D2D6"/>
          </a:solidFill>
          <a:ln w="7620">
            <a:solidFill>
              <a:srgbClr val="DFB8BC"/>
            </a:solidFill>
            <a:prstDash val="solid"/>
          </a:ln>
        </p:spPr>
      </p:sp>
      <p:pic>
        <p:nvPicPr>
          <p:cNvPr id="9" name="Image 2" descr="preencoded.png">    </p:cNvPr>
          <p:cNvPicPr>
            <a:picLocks noChangeAspect="1"/>
          </p:cNvPicPr>
          <p:nvPr/>
        </p:nvPicPr>
        <p:blipFill>
          <a:blip r:embed="rId3"/>
          <a:stretch>
            <a:fillRect/>
          </a:stretch>
        </p:blipFill>
        <p:spPr>
          <a:xfrm>
            <a:off x="705207" y="3782139"/>
            <a:ext cx="290274" cy="362903"/>
          </a:xfrm>
          <a:prstGeom prst="rect">
            <a:avLst/>
          </a:prstGeom>
        </p:spPr>
      </p:pic>
      <p:sp>
        <p:nvSpPr>
          <p:cNvPr id="10" name="Text 5"/>
          <p:cNvSpPr/>
          <p:nvPr/>
        </p:nvSpPr>
        <p:spPr>
          <a:xfrm>
            <a:off x="1241108" y="3819882"/>
            <a:ext cx="3078480" cy="302419"/>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Message Coding Module</a:t>
            </a:r>
            <a:endParaRPr lang="en-US" sz="1900" dirty="0"/>
          </a:p>
        </p:txBody>
      </p:sp>
      <p:sp>
        <p:nvSpPr>
          <p:cNvPr id="11" name="Text 6"/>
          <p:cNvSpPr/>
          <p:nvPr/>
        </p:nvSpPr>
        <p:spPr>
          <a:xfrm>
            <a:off x="1241108" y="4232553"/>
            <a:ext cx="7259360" cy="588169"/>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The symmetric message coding module enhances capacity and robustness by mapping binary messages to a compact real-value space.</a:t>
            </a:r>
            <a:endParaRPr lang="en-US" sz="1400" dirty="0"/>
          </a:p>
        </p:txBody>
      </p:sp>
      <p:sp>
        <p:nvSpPr>
          <p:cNvPr id="12" name="Shape 7"/>
          <p:cNvSpPr/>
          <p:nvPr/>
        </p:nvSpPr>
        <p:spPr>
          <a:xfrm>
            <a:off x="643533" y="5188387"/>
            <a:ext cx="413742" cy="413742"/>
          </a:xfrm>
          <a:prstGeom prst="roundRect">
            <a:avLst>
              <a:gd name="adj" fmla="val 18667"/>
            </a:avLst>
          </a:prstGeom>
          <a:solidFill>
            <a:srgbClr val="F9D2D6"/>
          </a:solidFill>
          <a:ln w="7620">
            <a:solidFill>
              <a:srgbClr val="DFB8BC"/>
            </a:solidFill>
            <a:prstDash val="solid"/>
          </a:ln>
        </p:spPr>
      </p:sp>
      <p:pic>
        <p:nvPicPr>
          <p:cNvPr id="13" name="Image 3" descr="preencoded.png">    </p:cNvPr>
          <p:cNvPicPr>
            <a:picLocks noChangeAspect="1"/>
          </p:cNvPicPr>
          <p:nvPr/>
        </p:nvPicPr>
        <p:blipFill>
          <a:blip r:embed="rId4"/>
          <a:stretch>
            <a:fillRect/>
          </a:stretch>
        </p:blipFill>
        <p:spPr>
          <a:xfrm>
            <a:off x="705207" y="5213747"/>
            <a:ext cx="290274" cy="362903"/>
          </a:xfrm>
          <a:prstGeom prst="rect">
            <a:avLst/>
          </a:prstGeom>
        </p:spPr>
      </p:pic>
      <p:sp>
        <p:nvSpPr>
          <p:cNvPr id="14" name="Text 8"/>
          <p:cNvSpPr/>
          <p:nvPr/>
        </p:nvSpPr>
        <p:spPr>
          <a:xfrm>
            <a:off x="1241108" y="5251490"/>
            <a:ext cx="2732484" cy="302419"/>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Superior Performance</a:t>
            </a:r>
            <a:endParaRPr lang="en-US" sz="1900" dirty="0"/>
          </a:p>
        </p:txBody>
      </p:sp>
      <p:sp>
        <p:nvSpPr>
          <p:cNvPr id="15" name="Text 9"/>
          <p:cNvSpPr/>
          <p:nvPr/>
        </p:nvSpPr>
        <p:spPr>
          <a:xfrm>
            <a:off x="1241108" y="5664160"/>
            <a:ext cx="7259360" cy="588169"/>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Extensive experiments confirm IGA's superior performance over current mainstream data hiding models in robustness, imperceptibility, and capacity.</a:t>
            </a:r>
            <a:endParaRPr lang="en-US" sz="1400" dirty="0"/>
          </a:p>
        </p:txBody>
      </p:sp>
      <p:sp>
        <p:nvSpPr>
          <p:cNvPr id="16" name="Shape 10"/>
          <p:cNvSpPr/>
          <p:nvPr/>
        </p:nvSpPr>
        <p:spPr>
          <a:xfrm>
            <a:off x="643533" y="6619994"/>
            <a:ext cx="413742" cy="413742"/>
          </a:xfrm>
          <a:prstGeom prst="roundRect">
            <a:avLst>
              <a:gd name="adj" fmla="val 18667"/>
            </a:avLst>
          </a:prstGeom>
          <a:solidFill>
            <a:srgbClr val="F9D2D6"/>
          </a:solidFill>
          <a:ln w="7620">
            <a:solidFill>
              <a:srgbClr val="DFB8BC"/>
            </a:solidFill>
            <a:prstDash val="solid"/>
          </a:ln>
        </p:spPr>
      </p:sp>
      <p:pic>
        <p:nvPicPr>
          <p:cNvPr id="17" name="Image 4" descr="preencoded.png">    </p:cNvPr>
          <p:cNvPicPr>
            <a:picLocks noChangeAspect="1"/>
          </p:cNvPicPr>
          <p:nvPr/>
        </p:nvPicPr>
        <p:blipFill>
          <a:blip r:embed="rId5"/>
          <a:stretch>
            <a:fillRect/>
          </a:stretch>
        </p:blipFill>
        <p:spPr>
          <a:xfrm>
            <a:off x="705207" y="6645354"/>
            <a:ext cx="290274" cy="362903"/>
          </a:xfrm>
          <a:prstGeom prst="rect">
            <a:avLst/>
          </a:prstGeom>
        </p:spPr>
      </p:pic>
      <p:sp>
        <p:nvSpPr>
          <p:cNvPr id="18" name="Text 11"/>
          <p:cNvSpPr/>
          <p:nvPr/>
        </p:nvSpPr>
        <p:spPr>
          <a:xfrm>
            <a:off x="1241108" y="6683097"/>
            <a:ext cx="2419469" cy="302419"/>
          </a:xfrm>
          <a:prstGeom prst="rect">
            <a:avLst/>
          </a:prstGeom>
          <a:noFill/>
          <a:ln/>
        </p:spPr>
        <p:txBody>
          <a:bodyPr wrap="none" lIns="0" tIns="0" rIns="0" bIns="0" rtlCol="0" anchor="t"/>
          <a:lstStyle/>
          <a:p>
            <a:pPr algn="l" indent="0" marL="0">
              <a:lnSpc>
                <a:spcPts val="2350"/>
              </a:lnSpc>
              <a:buNone/>
            </a:pPr>
            <a:r>
              <a:rPr lang="en-US" sz="1900" dirty="0">
                <a:solidFill>
                  <a:srgbClr val="3B3535"/>
                </a:solidFill>
                <a:latin typeface="Sora Semi Bold" pitchFamily="34" charset="0"/>
                <a:ea typeface="Sora Semi Bold" pitchFamily="34" charset="-122"/>
                <a:cs typeface="Sora Semi Bold" pitchFamily="34" charset="-120"/>
              </a:rPr>
              <a:t>Future Directions</a:t>
            </a:r>
            <a:endParaRPr lang="en-US" sz="1900" dirty="0"/>
          </a:p>
        </p:txBody>
      </p:sp>
      <p:sp>
        <p:nvSpPr>
          <p:cNvPr id="19" name="Text 12"/>
          <p:cNvSpPr/>
          <p:nvPr/>
        </p:nvSpPr>
        <p:spPr>
          <a:xfrm>
            <a:off x="1241108" y="7095768"/>
            <a:ext cx="7259360" cy="588169"/>
          </a:xfrm>
          <a:prstGeom prst="rect">
            <a:avLst/>
          </a:prstGeom>
          <a:noFill/>
          <a:ln/>
        </p:spPr>
        <p:txBody>
          <a:bodyPr wrap="squar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Future work will explore deeper neural networks for message coding to further accelerate convergence and boost generalization capabilities.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2025-06-10T17:57:33Z</dcterms:created>
  <dcterms:modified xsi:type="dcterms:W3CDTF">2025-06-10T17:57:33Z</dcterms:modified>
</cp:coreProperties>
</file>